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8" r:id="rId3"/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9144000"/>
  <p:notesSz cx="6797675" cy="98742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4" y="1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30275" y="739775"/>
            <a:ext cx="493712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378825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4" y="9378825"/>
            <a:ext cx="2945659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80d08aff_0_68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g10380d08aff_0_68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380d08aff_0_88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0380d08aff_0_888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380d08aff_0_91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0380d08aff_0_919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380d08aff_0_93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0380d08aff_0_933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380d08aff_0_97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0380d08aff_0_970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380d08aff_0_98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0380d08aff_0_985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380d08aff_0_999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0380d08aff_0_99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 over neighborhood 🡪 some pixels with Ix only, some others with Iy only.</a:t>
            </a:r>
            <a:endParaRPr/>
          </a:p>
        </p:txBody>
      </p:sp>
      <p:sp>
        <p:nvSpPr>
          <p:cNvPr id="455" name="Google Shape;455;g10380d08aff_0_999:notes"/>
          <p:cNvSpPr txBox="1"/>
          <p:nvPr>
            <p:ph idx="12" type="sldNum"/>
          </p:nvPr>
        </p:nvSpPr>
        <p:spPr>
          <a:xfrm>
            <a:off x="3850443" y="9378824"/>
            <a:ext cx="2945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380d08aff_0_101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0380d08aff_0_1018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380d08aff_0_103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0380d08aff_0_1037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380d08aff_0_104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10380d08aff_0_1046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380d08aff_0_106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0380d08aff_0_1067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380d08aff_0_692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0380d08aff_0_692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380d08aff_0_1087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0380d08aff_0_108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0380d08aff_0_1087:notes"/>
          <p:cNvSpPr txBox="1"/>
          <p:nvPr>
            <p:ph idx="12" type="sldNum"/>
          </p:nvPr>
        </p:nvSpPr>
        <p:spPr>
          <a:xfrm>
            <a:off x="3850443" y="9378824"/>
            <a:ext cx="2945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380d08aff_0_111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10380d08aff_0_1114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380d08aff_0_1156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8" name="Google Shape;618;g10380d08aff_0_115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380d08aff_0_116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380d08aff_0_116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0380d08aff_0_116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380d08aff_0_117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0380d08aff_0_1174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380d08aff_0_1182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0380d08aff_0_1182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380d08aff_0_119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10380d08aff_0_1190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0380d08aff_0_119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0380d08aff_0_1196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0380d08aff_0_122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10380d08aff_0_1220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0380d08aff_0_123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0380d08aff_0_123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10380d08aff_0_123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380d08aff_0_70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0380d08aff_0_704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0380d08aff_0_1246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0380d08aff_0_1246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10380d08aff_0_1246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380d08aff_0_125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0380d08aff_0_125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10380d08aff_0_1253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0380d08aff_0_126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0380d08aff_0_126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0380d08aff_0_126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380d08aff_0_1267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0380d08aff_0_1267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0380d08aff_0_1267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0380d08aff_0_1274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0380d08aff_0_127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10380d08aff_0_1274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0380d08aff_0_1281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0380d08aff_0_128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10380d08aff_0_1281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380d08aff_0_1288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0380d08aff_0_128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10380d08aff_0_1288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380d08aff_0_129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380d08aff_0_129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10380d08aff_0_129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45edf5a31_0_0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45edf5a31_0_0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1045edf5a31_0_0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0380d08aff_0_1389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0380d08aff_0_1389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10380d08aff_0_1389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380d08aff_0_814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0380d08aff_0_814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380d08aff_0_828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10380d08aff_0_828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380d08aff_0_835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380d08aff_0_835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0380d08aff_0_835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380d08aff_0_843:notes"/>
          <p:cNvSpPr/>
          <p:nvPr>
            <p:ph idx="2" type="sldImg"/>
          </p:nvPr>
        </p:nvSpPr>
        <p:spPr>
          <a:xfrm>
            <a:off x="930275" y="739775"/>
            <a:ext cx="49371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380d08aff_0_84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0380d08aff_0_843:notes"/>
          <p:cNvSpPr txBox="1"/>
          <p:nvPr>
            <p:ph idx="12" type="sldNum"/>
          </p:nvPr>
        </p:nvSpPr>
        <p:spPr>
          <a:xfrm>
            <a:off x="3850444" y="9378825"/>
            <a:ext cx="2945700" cy="4938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380d08aff_0_853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0380d08aff_0_853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380d08aff_0_861:notes"/>
          <p:cNvSpPr txBox="1"/>
          <p:nvPr>
            <p:ph idx="1" type="body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0380d08aff_0_861:notes"/>
          <p:cNvSpPr/>
          <p:nvPr>
            <p:ph idx="2" type="sldImg"/>
          </p:nvPr>
        </p:nvSpPr>
        <p:spPr>
          <a:xfrm>
            <a:off x="1132946" y="740569"/>
            <a:ext cx="45318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Char char="➜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March, 2012  |  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57202" y="274638"/>
            <a:ext cx="793160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457202" y="1600203"/>
            <a:ext cx="793160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57200" y="1600203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3" type="body"/>
          </p:nvPr>
        </p:nvSpPr>
        <p:spPr>
          <a:xfrm>
            <a:off x="4648200" y="3938591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7328098" y="6416678"/>
            <a:ext cx="15873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7328098" y="6416678"/>
            <a:ext cx="15873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2300"/>
              <a:buFont typeface="Merriweather Sans"/>
              <a:buChar char="➜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2000"/>
              <a:buFont typeface="Merriweather Sans"/>
              <a:buChar char="➜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800"/>
              <a:buFont typeface="Merriweather Sans"/>
              <a:buChar char="➜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600"/>
              <a:buFont typeface="Merriweather Sans"/>
              <a:buChar char="➜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1400"/>
              <a:buFont typeface="Merriweather Sans"/>
              <a:buChar char="➜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»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381000" y="6477000"/>
            <a:ext cx="208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March, 2012  |   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29"/>
          <p:cNvSpPr txBox="1"/>
          <p:nvPr>
            <p:ph type="title"/>
          </p:nvPr>
        </p:nvSpPr>
        <p:spPr>
          <a:xfrm>
            <a:off x="479425" y="284163"/>
            <a:ext cx="8200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9933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31"/>
          <p:cNvSpPr txBox="1"/>
          <p:nvPr>
            <p:ph idx="1" type="body"/>
          </p:nvPr>
        </p:nvSpPr>
        <p:spPr>
          <a:xfrm>
            <a:off x="457200" y="1600203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2" type="body"/>
          </p:nvPr>
        </p:nvSpPr>
        <p:spPr>
          <a:xfrm>
            <a:off x="4648200" y="1600200"/>
            <a:ext cx="40386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3" type="body"/>
          </p:nvPr>
        </p:nvSpPr>
        <p:spPr>
          <a:xfrm>
            <a:off x="4648200" y="3938591"/>
            <a:ext cx="40386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0" type="dt"/>
          </p:nvPr>
        </p:nvSpPr>
        <p:spPr>
          <a:xfrm>
            <a:off x="7328098" y="6416678"/>
            <a:ext cx="15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31"/>
          <p:cNvSpPr txBox="1"/>
          <p:nvPr>
            <p:ph idx="11" type="ftr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idx="12" type="sldNum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idx="10" type="dt"/>
          </p:nvPr>
        </p:nvSpPr>
        <p:spPr>
          <a:xfrm>
            <a:off x="7328098" y="6416678"/>
            <a:ext cx="15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4.jpg"/><Relationship Id="rId6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2.png"/><Relationship Id="rId13" Type="http://schemas.openxmlformats.org/officeDocument/2006/relationships/image" Target="../media/image38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5" Type="http://schemas.openxmlformats.org/officeDocument/2006/relationships/image" Target="../media/image54.png"/><Relationship Id="rId14" Type="http://schemas.openxmlformats.org/officeDocument/2006/relationships/image" Target="../media/image51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Relationship Id="rId8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docs.opencv.org/3.4/dc/d0d/tutorial_py_features_harris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idx="1" type="body"/>
          </p:nvPr>
        </p:nvSpPr>
        <p:spPr>
          <a:xfrm>
            <a:off x="457199" y="1295400"/>
            <a:ext cx="822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800"/>
              <a:buFont typeface="Merriweather Sans"/>
              <a:buNone/>
            </a:pPr>
            <a:r>
              <a:rPr b="1" lang="en-GB" sz="3200">
                <a:solidFill>
                  <a:srgbClr val="595959"/>
                </a:solidFill>
              </a:rPr>
              <a:t>Introduction to Computer Vision</a:t>
            </a:r>
            <a:endParaRPr/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rPr b="1" lang="en-GB" sz="2400">
                <a:solidFill>
                  <a:srgbClr val="595959"/>
                </a:solidFill>
              </a:rPr>
              <a:t>7. Keypoint detection</a:t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84375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lang="en-GB" sz="2000">
                <a:solidFill>
                  <a:srgbClr val="000000"/>
                </a:solidFill>
              </a:rPr>
              <a:t>25</a:t>
            </a:r>
            <a:r>
              <a:rPr lang="en-GB" sz="2000">
                <a:solidFill>
                  <a:srgbClr val="000000"/>
                </a:solidFill>
              </a:rPr>
              <a:t>.11.22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500"/>
              <a:buFont typeface="Merriweather Sans"/>
              <a:buNone/>
            </a:pPr>
            <a:r>
              <a:rPr lang="en-GB" sz="2000">
                <a:solidFill>
                  <a:srgbClr val="000000"/>
                </a:solidFill>
              </a:rPr>
              <a:t>Mikhail Belyaev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9FAD28"/>
              </a:buClr>
              <a:buSzPts val="6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7580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Corners versus edges</a:t>
            </a:r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1714500" y="1676400"/>
            <a:ext cx="800100" cy="1066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2"/>
          <p:cNvSpPr/>
          <p:nvPr/>
        </p:nvSpPr>
        <p:spPr>
          <a:xfrm>
            <a:off x="1714500" y="1676400"/>
            <a:ext cx="399900" cy="5334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2"/>
          <p:cNvSpPr/>
          <p:nvPr/>
        </p:nvSpPr>
        <p:spPr>
          <a:xfrm>
            <a:off x="2114550" y="2209800"/>
            <a:ext cx="399900" cy="5334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1714500" y="3200400"/>
            <a:ext cx="800100" cy="1066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2"/>
          <p:cNvSpPr/>
          <p:nvPr/>
        </p:nvSpPr>
        <p:spPr>
          <a:xfrm>
            <a:off x="1714500" y="4724400"/>
            <a:ext cx="800100" cy="1066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2"/>
          <p:cNvSpPr/>
          <p:nvPr/>
        </p:nvSpPr>
        <p:spPr>
          <a:xfrm>
            <a:off x="1714500" y="3733800"/>
            <a:ext cx="800100" cy="5334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650" y="1524000"/>
            <a:ext cx="623086" cy="43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0157" y="3810001"/>
            <a:ext cx="623086" cy="4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0156" y="3107893"/>
            <a:ext cx="623086" cy="43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650" y="5312419"/>
            <a:ext cx="623086" cy="4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649" y="4610311"/>
            <a:ext cx="623086" cy="431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2"/>
          <p:cNvCxnSpPr/>
          <p:nvPr/>
        </p:nvCxnSpPr>
        <p:spPr>
          <a:xfrm>
            <a:off x="4229100" y="1828800"/>
            <a:ext cx="514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53" name="Google Shape;353;p42"/>
          <p:cNvCxnSpPr/>
          <p:nvPr/>
        </p:nvCxnSpPr>
        <p:spPr>
          <a:xfrm>
            <a:off x="4229100" y="2438400"/>
            <a:ext cx="514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54" name="Google Shape;354;p42"/>
          <p:cNvCxnSpPr/>
          <p:nvPr/>
        </p:nvCxnSpPr>
        <p:spPr>
          <a:xfrm>
            <a:off x="4229100" y="3429000"/>
            <a:ext cx="514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55" name="Google Shape;355;p42"/>
          <p:cNvCxnSpPr/>
          <p:nvPr/>
        </p:nvCxnSpPr>
        <p:spPr>
          <a:xfrm>
            <a:off x="4229100" y="4038600"/>
            <a:ext cx="514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56" name="Google Shape;356;p42"/>
          <p:cNvCxnSpPr/>
          <p:nvPr/>
        </p:nvCxnSpPr>
        <p:spPr>
          <a:xfrm>
            <a:off x="4229100" y="4953000"/>
            <a:ext cx="514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57" name="Google Shape;357;p42"/>
          <p:cNvCxnSpPr/>
          <p:nvPr/>
        </p:nvCxnSpPr>
        <p:spPr>
          <a:xfrm>
            <a:off x="4229100" y="5562600"/>
            <a:ext cx="514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58" name="Google Shape;358;p42"/>
          <p:cNvSpPr txBox="1"/>
          <p:nvPr/>
        </p:nvSpPr>
        <p:spPr>
          <a:xfrm>
            <a:off x="4807330" y="1613664"/>
            <a:ext cx="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</a:t>
            </a:r>
            <a:endParaRPr/>
          </a:p>
        </p:txBody>
      </p:sp>
      <p:sp>
        <p:nvSpPr>
          <p:cNvPr id="359" name="Google Shape;359;p42"/>
          <p:cNvSpPr txBox="1"/>
          <p:nvPr/>
        </p:nvSpPr>
        <p:spPr>
          <a:xfrm>
            <a:off x="4803011" y="2238345"/>
            <a:ext cx="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</a:t>
            </a:r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4803011" y="3228945"/>
            <a:ext cx="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endParaRPr/>
          </a:p>
        </p:txBody>
      </p:sp>
      <p:sp>
        <p:nvSpPr>
          <p:cNvPr id="361" name="Google Shape;361;p42"/>
          <p:cNvSpPr txBox="1"/>
          <p:nvPr/>
        </p:nvSpPr>
        <p:spPr>
          <a:xfrm>
            <a:off x="4803010" y="3839304"/>
            <a:ext cx="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</a:t>
            </a:r>
            <a:endParaRPr/>
          </a:p>
        </p:txBody>
      </p:sp>
      <p:sp>
        <p:nvSpPr>
          <p:cNvPr id="362" name="Google Shape;362;p42"/>
          <p:cNvSpPr txBox="1"/>
          <p:nvPr/>
        </p:nvSpPr>
        <p:spPr>
          <a:xfrm>
            <a:off x="4824815" y="4752945"/>
            <a:ext cx="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2"/>
          <p:cNvSpPr txBox="1"/>
          <p:nvPr/>
        </p:nvSpPr>
        <p:spPr>
          <a:xfrm>
            <a:off x="4803009" y="5342113"/>
            <a:ext cx="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2"/>
          <p:cNvSpPr txBox="1"/>
          <p:nvPr/>
        </p:nvSpPr>
        <p:spPr>
          <a:xfrm>
            <a:off x="5691281" y="1787600"/>
            <a:ext cx="1842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Corner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5691284" y="3467275"/>
            <a:ext cx="1543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</a:t>
            </a:r>
            <a:endParaRPr/>
          </a:p>
        </p:txBody>
      </p:sp>
      <p:sp>
        <p:nvSpPr>
          <p:cNvPr id="366" name="Google Shape;366;p42"/>
          <p:cNvSpPr txBox="1"/>
          <p:nvPr/>
        </p:nvSpPr>
        <p:spPr>
          <a:xfrm>
            <a:off x="5692311" y="4935121"/>
            <a:ext cx="1543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6307" y="2226351"/>
            <a:ext cx="623086" cy="42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Corners versus edges</a:t>
            </a:r>
            <a:endParaRPr/>
          </a:p>
        </p:txBody>
      </p:sp>
      <p:sp>
        <p:nvSpPr>
          <p:cNvPr id="373" name="Google Shape;373;p43"/>
          <p:cNvSpPr/>
          <p:nvPr/>
        </p:nvSpPr>
        <p:spPr>
          <a:xfrm>
            <a:off x="1714500" y="1676400"/>
            <a:ext cx="800100" cy="1066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650" y="1524000"/>
            <a:ext cx="623086" cy="431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43"/>
          <p:cNvCxnSpPr/>
          <p:nvPr/>
        </p:nvCxnSpPr>
        <p:spPr>
          <a:xfrm>
            <a:off x="4229100" y="1828800"/>
            <a:ext cx="514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6" name="Google Shape;376;p43"/>
          <p:cNvCxnSpPr/>
          <p:nvPr/>
        </p:nvCxnSpPr>
        <p:spPr>
          <a:xfrm>
            <a:off x="4229100" y="2438400"/>
            <a:ext cx="514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77" name="Google Shape;377;p43"/>
          <p:cNvSpPr txBox="1"/>
          <p:nvPr/>
        </p:nvSpPr>
        <p:spPr>
          <a:xfrm>
            <a:off x="4807330" y="1613664"/>
            <a:ext cx="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</a:t>
            </a:r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4803011" y="2238345"/>
            <a:ext cx="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</a:t>
            </a:r>
            <a:endParaRPr/>
          </a:p>
        </p:txBody>
      </p:sp>
      <p:sp>
        <p:nvSpPr>
          <p:cNvPr id="379" name="Google Shape;379;p43"/>
          <p:cNvSpPr txBox="1"/>
          <p:nvPr/>
        </p:nvSpPr>
        <p:spPr>
          <a:xfrm>
            <a:off x="5691283" y="1787600"/>
            <a:ext cx="1960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Corner</a:t>
            </a:r>
            <a:endParaRPr/>
          </a:p>
        </p:txBody>
      </p:sp>
      <p:sp>
        <p:nvSpPr>
          <p:cNvPr id="380" name="Google Shape;380;p43"/>
          <p:cNvSpPr/>
          <p:nvPr/>
        </p:nvSpPr>
        <p:spPr>
          <a:xfrm>
            <a:off x="1714501" y="2226107"/>
            <a:ext cx="800100" cy="517200"/>
          </a:xfrm>
          <a:prstGeom prst="triangle">
            <a:avLst>
              <a:gd fmla="val 50000" name="adj"/>
            </a:avLst>
          </a:prstGeom>
          <a:solidFill>
            <a:srgbClr val="C0000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3"/>
          <p:cNvSpPr/>
          <p:nvPr/>
        </p:nvSpPr>
        <p:spPr>
          <a:xfrm rot="10800000">
            <a:off x="1714500" y="1676294"/>
            <a:ext cx="800100" cy="517200"/>
          </a:xfrm>
          <a:prstGeom prst="triangle">
            <a:avLst>
              <a:gd fmla="val 50000" name="adj"/>
            </a:avLst>
          </a:prstGeom>
          <a:solidFill>
            <a:srgbClr val="C0000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6307" y="2226414"/>
            <a:ext cx="623086" cy="42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type="title"/>
          </p:nvPr>
        </p:nvSpPr>
        <p:spPr>
          <a:xfrm>
            <a:off x="400050" y="304800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Harris Detector Formulation</a:t>
            </a:r>
            <a:endParaRPr/>
          </a:p>
        </p:txBody>
      </p:sp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400050" y="1646238"/>
            <a:ext cx="6172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/>
              <a:t>Change of intensity for the shift [u,v]:</a:t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175" y="2222501"/>
            <a:ext cx="5105401" cy="812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4"/>
          <p:cNvGrpSpPr/>
          <p:nvPr/>
        </p:nvGrpSpPr>
        <p:grpSpPr>
          <a:xfrm>
            <a:off x="4738301" y="2705100"/>
            <a:ext cx="1428750" cy="1489075"/>
            <a:chOff x="3932" y="1848"/>
            <a:chExt cx="1200" cy="938"/>
          </a:xfrm>
        </p:grpSpPr>
        <p:cxnSp>
          <p:nvCxnSpPr>
            <p:cNvPr id="391" name="Google Shape;391;p44"/>
            <p:cNvCxnSpPr/>
            <p:nvPr/>
          </p:nvCxnSpPr>
          <p:spPr>
            <a:xfrm rot="10800000">
              <a:off x="4464" y="1848"/>
              <a:ext cx="0" cy="6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2" name="Google Shape;392;p44"/>
            <p:cNvSpPr/>
            <p:nvPr/>
          </p:nvSpPr>
          <p:spPr>
            <a:xfrm>
              <a:off x="4080" y="2448"/>
              <a:ext cx="900" cy="300"/>
            </a:xfrm>
            <a:prstGeom prst="roundRect">
              <a:avLst>
                <a:gd fmla="val 45486" name="adj"/>
              </a:avLst>
            </a:prstGeom>
            <a:solidFill>
              <a:srgbClr val="B7CCE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4"/>
            <p:cNvSpPr txBox="1"/>
            <p:nvPr/>
          </p:nvSpPr>
          <p:spPr>
            <a:xfrm>
              <a:off x="3932" y="2486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Intensity</a:t>
              </a:r>
              <a:endParaRPr b="1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94" name="Google Shape;394;p44"/>
          <p:cNvGrpSpPr/>
          <p:nvPr/>
        </p:nvGrpSpPr>
        <p:grpSpPr>
          <a:xfrm>
            <a:off x="3001575" y="3105150"/>
            <a:ext cx="1428751" cy="1428750"/>
            <a:chOff x="2473" y="2100"/>
            <a:chExt cx="1200" cy="900"/>
          </a:xfrm>
        </p:grpSpPr>
        <p:sp>
          <p:nvSpPr>
            <p:cNvPr id="395" name="Google Shape;395;p44"/>
            <p:cNvSpPr/>
            <p:nvPr/>
          </p:nvSpPr>
          <p:spPr>
            <a:xfrm>
              <a:off x="2592" y="2400"/>
              <a:ext cx="900" cy="600"/>
            </a:xfrm>
            <a:prstGeom prst="roundRect">
              <a:avLst>
                <a:gd fmla="val 45486" name="adj"/>
              </a:avLst>
            </a:prstGeom>
            <a:solidFill>
              <a:srgbClr val="B7CCE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4"/>
            <p:cNvSpPr txBox="1"/>
            <p:nvPr/>
          </p:nvSpPr>
          <p:spPr>
            <a:xfrm>
              <a:off x="2473" y="2427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Shifted intensity</a:t>
              </a:r>
              <a:endParaRPr b="1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97" name="Google Shape;397;p44"/>
            <p:cNvCxnSpPr/>
            <p:nvPr/>
          </p:nvCxnSpPr>
          <p:spPr>
            <a:xfrm rot="10800000">
              <a:off x="2976" y="2100"/>
              <a:ext cx="0" cy="3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8" name="Google Shape;398;p44"/>
          <p:cNvGrpSpPr/>
          <p:nvPr/>
        </p:nvGrpSpPr>
        <p:grpSpPr>
          <a:xfrm>
            <a:off x="1325178" y="3105150"/>
            <a:ext cx="1428751" cy="1428750"/>
            <a:chOff x="1065" y="2100"/>
            <a:chExt cx="1200" cy="900"/>
          </a:xfrm>
        </p:grpSpPr>
        <p:sp>
          <p:nvSpPr>
            <p:cNvPr id="399" name="Google Shape;399;p44"/>
            <p:cNvSpPr/>
            <p:nvPr/>
          </p:nvSpPr>
          <p:spPr>
            <a:xfrm>
              <a:off x="1200" y="2400"/>
              <a:ext cx="900" cy="600"/>
            </a:xfrm>
            <a:prstGeom prst="roundRect">
              <a:avLst>
                <a:gd fmla="val 45486" name="adj"/>
              </a:avLst>
            </a:prstGeom>
            <a:solidFill>
              <a:srgbClr val="B7CCE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4"/>
            <p:cNvSpPr txBox="1"/>
            <p:nvPr/>
          </p:nvSpPr>
          <p:spPr>
            <a:xfrm>
              <a:off x="1065" y="2427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Window function</a:t>
              </a:r>
              <a:endParaRPr b="1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01" name="Google Shape;401;p44"/>
            <p:cNvCxnSpPr/>
            <p:nvPr/>
          </p:nvCxnSpPr>
          <p:spPr>
            <a:xfrm flipH="1" rot="10800000">
              <a:off x="1728" y="2100"/>
              <a:ext cx="300" cy="3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2" name="Google Shape;402;p44"/>
          <p:cNvGrpSpPr/>
          <p:nvPr/>
        </p:nvGrpSpPr>
        <p:grpSpPr>
          <a:xfrm>
            <a:off x="400050" y="5178533"/>
            <a:ext cx="6324510" cy="1360380"/>
            <a:chOff x="266" y="3312"/>
            <a:chExt cx="5312" cy="857"/>
          </a:xfrm>
        </p:grpSpPr>
        <p:grpSp>
          <p:nvGrpSpPr>
            <p:cNvPr id="403" name="Google Shape;403;p44"/>
            <p:cNvGrpSpPr/>
            <p:nvPr/>
          </p:nvGrpSpPr>
          <p:grpSpPr>
            <a:xfrm>
              <a:off x="4128" y="3312"/>
              <a:ext cx="1450" cy="473"/>
              <a:chOff x="3696" y="3264"/>
              <a:chExt cx="1871" cy="684"/>
            </a:xfrm>
          </p:grpSpPr>
          <p:grpSp>
            <p:nvGrpSpPr>
              <p:cNvPr id="404" name="Google Shape;404;p44"/>
              <p:cNvGrpSpPr/>
              <p:nvPr/>
            </p:nvGrpSpPr>
            <p:grpSpPr>
              <a:xfrm>
                <a:off x="3696" y="3648"/>
                <a:ext cx="1800" cy="300"/>
                <a:chOff x="3408" y="3648"/>
                <a:chExt cx="1800" cy="300"/>
              </a:xfrm>
            </p:grpSpPr>
            <p:sp>
              <p:nvSpPr>
                <p:cNvPr id="405" name="Google Shape;405;p44"/>
                <p:cNvSpPr/>
                <p:nvPr/>
              </p:nvSpPr>
              <p:spPr>
                <a:xfrm>
                  <a:off x="3408" y="3648"/>
                  <a:ext cx="1800" cy="300"/>
                </a:xfrm>
                <a:prstGeom prst="parallelogram">
                  <a:avLst>
                    <a:gd fmla="val 200000" name="adj"/>
                  </a:avLst>
                </a:prstGeom>
                <a:solidFill>
                  <a:srgbClr val="C0C0C0"/>
                </a:solidFill>
                <a:ln cap="flat" cmpd="sng" w="9525">
                  <a:solidFill>
                    <a:srgbClr val="000000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44"/>
                <p:cNvSpPr/>
                <p:nvPr/>
              </p:nvSpPr>
              <p:spPr>
                <a:xfrm>
                  <a:off x="3840" y="3696"/>
                  <a:ext cx="960" cy="144"/>
                </a:xfrm>
                <a:custGeom>
                  <a:rect b="b" l="l" r="r" t="t"/>
                  <a:pathLst>
                    <a:path extrusionOk="0" h="144" w="960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7" name="Google Shape;407;p44"/>
              <p:cNvGrpSpPr/>
              <p:nvPr/>
            </p:nvGrpSpPr>
            <p:grpSpPr>
              <a:xfrm>
                <a:off x="3744" y="3264"/>
                <a:ext cx="1823" cy="528"/>
                <a:chOff x="1680" y="3312"/>
                <a:chExt cx="2640" cy="816"/>
              </a:xfrm>
            </p:grpSpPr>
            <p:sp>
              <p:nvSpPr>
                <p:cNvPr id="408" name="Google Shape;408;p44"/>
                <p:cNvSpPr/>
                <p:nvPr/>
              </p:nvSpPr>
              <p:spPr>
                <a:xfrm>
                  <a:off x="1680" y="3312"/>
                  <a:ext cx="1248" cy="816"/>
                </a:xfrm>
                <a:custGeom>
                  <a:rect b="b" l="l" r="r" t="t"/>
                  <a:pathLst>
                    <a:path extrusionOk="0" h="816" w="1248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cap="flat" cmpd="sng" w="317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44"/>
                <p:cNvSpPr/>
                <p:nvPr/>
              </p:nvSpPr>
              <p:spPr>
                <a:xfrm flipH="1">
                  <a:off x="3072" y="3312"/>
                  <a:ext cx="1248" cy="816"/>
                </a:xfrm>
                <a:custGeom>
                  <a:rect b="b" l="l" r="r" t="t"/>
                  <a:pathLst>
                    <a:path extrusionOk="0" h="816" w="1248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cap="flat" cmpd="sng" w="317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10" name="Google Shape;410;p44"/>
                <p:cNvCxnSpPr/>
                <p:nvPr/>
              </p:nvCxnSpPr>
              <p:spPr>
                <a:xfrm>
                  <a:off x="2928" y="3312"/>
                  <a:ext cx="0" cy="0"/>
                </a:xfrm>
                <a:prstGeom prst="straightConnector1">
                  <a:avLst/>
                </a:prstGeom>
                <a:noFill/>
                <a:ln cap="flat" cmpd="sng" w="3175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11" name="Google Shape;411;p44"/>
            <p:cNvGrpSpPr/>
            <p:nvPr/>
          </p:nvGrpSpPr>
          <p:grpSpPr>
            <a:xfrm>
              <a:off x="2208" y="3354"/>
              <a:ext cx="1595" cy="480"/>
              <a:chOff x="1296" y="3360"/>
              <a:chExt cx="2064" cy="588"/>
            </a:xfrm>
          </p:grpSpPr>
          <p:grpSp>
            <p:nvGrpSpPr>
              <p:cNvPr id="412" name="Google Shape;412;p44"/>
              <p:cNvGrpSpPr/>
              <p:nvPr/>
            </p:nvGrpSpPr>
            <p:grpSpPr>
              <a:xfrm>
                <a:off x="1488" y="3648"/>
                <a:ext cx="1800" cy="300"/>
                <a:chOff x="3408" y="3648"/>
                <a:chExt cx="1800" cy="300"/>
              </a:xfrm>
            </p:grpSpPr>
            <p:sp>
              <p:nvSpPr>
                <p:cNvPr id="413" name="Google Shape;413;p44"/>
                <p:cNvSpPr/>
                <p:nvPr/>
              </p:nvSpPr>
              <p:spPr>
                <a:xfrm>
                  <a:off x="3408" y="3648"/>
                  <a:ext cx="1800" cy="300"/>
                </a:xfrm>
                <a:prstGeom prst="parallelogram">
                  <a:avLst>
                    <a:gd fmla="val 200000" name="adj"/>
                  </a:avLst>
                </a:prstGeom>
                <a:solidFill>
                  <a:srgbClr val="C0C0C0"/>
                </a:solidFill>
                <a:ln cap="flat" cmpd="sng" w="9525">
                  <a:solidFill>
                    <a:srgbClr val="000000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44"/>
                <p:cNvSpPr/>
                <p:nvPr/>
              </p:nvSpPr>
              <p:spPr>
                <a:xfrm>
                  <a:off x="3840" y="3696"/>
                  <a:ext cx="960" cy="144"/>
                </a:xfrm>
                <a:custGeom>
                  <a:rect b="b" l="l" r="r" t="t"/>
                  <a:pathLst>
                    <a:path extrusionOk="0" h="144" w="960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5" name="Google Shape;415;p44"/>
              <p:cNvSpPr/>
              <p:nvPr/>
            </p:nvSpPr>
            <p:spPr>
              <a:xfrm>
                <a:off x="1296" y="3360"/>
                <a:ext cx="2064" cy="432"/>
              </a:xfrm>
              <a:custGeom>
                <a:rect b="b" l="l" r="r" t="t"/>
                <a:pathLst>
                  <a:path extrusionOk="0" h="432" w="2064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cap="flat" cmpd="sng" w="317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" name="Google Shape;416;p44"/>
            <p:cNvSpPr txBox="1"/>
            <p:nvPr/>
          </p:nvSpPr>
          <p:spPr>
            <a:xfrm>
              <a:off x="3913" y="3389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</a:t>
              </a:r>
              <a:endPara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4"/>
            <p:cNvSpPr txBox="1"/>
            <p:nvPr/>
          </p:nvSpPr>
          <p:spPr>
            <a:xfrm>
              <a:off x="266" y="3360"/>
              <a:ext cx="21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Window function </a:t>
              </a:r>
              <a:r>
                <a:rPr b="0" i="1" lang="en-GB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b="0" lang="en-GB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0" i="1" lang="en-GB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="0" lang="en-GB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b="0" i="1" lang="en-GB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="0" lang="en-GB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1" lang="en-GB" sz="2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</a:t>
              </a:r>
              <a:endParaRPr b="1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8" name="Google Shape;418;p44"/>
            <p:cNvSpPr txBox="1"/>
            <p:nvPr/>
          </p:nvSpPr>
          <p:spPr>
            <a:xfrm>
              <a:off x="4478" y="3869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Gaussian</a:t>
              </a:r>
              <a:endParaRPr b="1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9" name="Google Shape;419;p44"/>
            <p:cNvSpPr txBox="1"/>
            <p:nvPr/>
          </p:nvSpPr>
          <p:spPr>
            <a:xfrm>
              <a:off x="2154" y="3869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 in window, 0 outside</a:t>
              </a:r>
              <a:endParaRPr b="1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20" name="Google Shape;420;p44"/>
          <p:cNvSpPr txBox="1"/>
          <p:nvPr/>
        </p:nvSpPr>
        <p:spPr>
          <a:xfrm>
            <a:off x="6915150" y="6462713"/>
            <a:ext cx="1650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Rick Szeliski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/>
          <p:nvPr>
            <p:ph type="title"/>
          </p:nvPr>
        </p:nvSpPr>
        <p:spPr>
          <a:xfrm>
            <a:off x="285750" y="152400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Harris Detector Formulation</a:t>
            </a:r>
            <a:endParaRPr/>
          </a:p>
        </p:txBody>
      </p:sp>
      <p:sp>
        <p:nvSpPr>
          <p:cNvPr id="426" name="Google Shape;426;p45"/>
          <p:cNvSpPr txBox="1"/>
          <p:nvPr>
            <p:ph idx="1" type="body"/>
          </p:nvPr>
        </p:nvSpPr>
        <p:spPr>
          <a:xfrm>
            <a:off x="285750" y="1295401"/>
            <a:ext cx="6172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/>
              <a:t>This measure of change can be approximated by:</a:t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400"/>
              <a:t>	where </a:t>
            </a:r>
            <a:r>
              <a:rPr i="1" lang="en-GB" sz="2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GB" sz="2400"/>
              <a:t> is a 2×2 matrix computed from image derivatives:</a:t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04775" lvl="0" marL="257175" rtl="0" algn="l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27" name="Google Shape;4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057401"/>
            <a:ext cx="2800352" cy="833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45"/>
          <p:cNvGrpSpPr/>
          <p:nvPr/>
        </p:nvGrpSpPr>
        <p:grpSpPr>
          <a:xfrm>
            <a:off x="1516857" y="5791200"/>
            <a:ext cx="4197045" cy="709215"/>
            <a:chOff x="506" y="3681"/>
            <a:chExt cx="3525" cy="447"/>
          </a:xfrm>
        </p:grpSpPr>
        <p:pic>
          <p:nvPicPr>
            <p:cNvPr descr="Edittex" id="429" name="Google Shape;429;p45"/>
            <p:cNvPicPr preferRelativeResize="0"/>
            <p:nvPr/>
          </p:nvPicPr>
          <p:blipFill rotWithShape="1">
            <a:blip r:embed="rId4">
              <a:alphaModFix/>
            </a:blip>
            <a:srcRect b="229" l="0" r="25144" t="0"/>
            <a:stretch/>
          </p:blipFill>
          <p:spPr>
            <a:xfrm>
              <a:off x="528" y="3696"/>
              <a:ext cx="3503" cy="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45"/>
            <p:cNvSpPr/>
            <p:nvPr/>
          </p:nvSpPr>
          <p:spPr>
            <a:xfrm>
              <a:off x="506" y="3681"/>
              <a:ext cx="3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</p:grpSp>
      <p:sp>
        <p:nvSpPr>
          <p:cNvPr id="431" name="Google Shape;431;p45"/>
          <p:cNvSpPr txBox="1"/>
          <p:nvPr/>
        </p:nvSpPr>
        <p:spPr>
          <a:xfrm>
            <a:off x="1485900" y="4961972"/>
            <a:ext cx="3248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Sum over image region – the area we are checking for corner</a:t>
            </a:r>
            <a:endParaRPr/>
          </a:p>
        </p:txBody>
      </p:sp>
      <p:cxnSp>
        <p:nvCxnSpPr>
          <p:cNvPr id="432" name="Google Shape;432;p45"/>
          <p:cNvCxnSpPr/>
          <p:nvPr/>
        </p:nvCxnSpPr>
        <p:spPr>
          <a:xfrm rot="-5400000">
            <a:off x="2113368" y="4809959"/>
            <a:ext cx="4572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3" name="Google Shape;433;p45"/>
          <p:cNvSpPr txBox="1"/>
          <p:nvPr/>
        </p:nvSpPr>
        <p:spPr>
          <a:xfrm>
            <a:off x="5867400" y="3409397"/>
            <a:ext cx="16764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Gradient with respect to </a:t>
            </a:r>
            <a:r>
              <a:rPr b="0"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lang="en-GB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times gradient with respect to </a:t>
            </a:r>
            <a:r>
              <a:rPr b="0"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="0" i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4" name="Google Shape;434;p45"/>
          <p:cNvCxnSpPr/>
          <p:nvPr/>
        </p:nvCxnSpPr>
        <p:spPr>
          <a:xfrm flipH="1">
            <a:off x="4802980" y="3649034"/>
            <a:ext cx="1015500" cy="30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35" name="Google Shape;43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7351" y="3733800"/>
            <a:ext cx="3145629" cy="90326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5"/>
          <p:cNvSpPr txBox="1"/>
          <p:nvPr/>
        </p:nvSpPr>
        <p:spPr>
          <a:xfrm>
            <a:off x="6858000" y="6300471"/>
            <a:ext cx="1650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Rick Szeliski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>
            <p:ph type="title"/>
          </p:nvPr>
        </p:nvSpPr>
        <p:spPr>
          <a:xfrm>
            <a:off x="342900" y="350346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Harris Detector Formulation</a:t>
            </a:r>
            <a:endParaRPr/>
          </a:p>
        </p:txBody>
      </p:sp>
      <p:sp>
        <p:nvSpPr>
          <p:cNvPr id="442" name="Google Shape;442;p46"/>
          <p:cNvSpPr txBox="1"/>
          <p:nvPr>
            <p:ph idx="1" type="body"/>
          </p:nvPr>
        </p:nvSpPr>
        <p:spPr>
          <a:xfrm>
            <a:off x="342900" y="1417147"/>
            <a:ext cx="6172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80975" lvl="0" marL="257175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  <a:p>
            <a:pPr indent="-104775" lvl="0" marL="257175" rtl="0" algn="l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hessian1" id="443" name="Google Shape;4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163" y="1264747"/>
            <a:ext cx="1241822" cy="988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ssian" id="444" name="Google Shape;444;p46"/>
          <p:cNvPicPr preferRelativeResize="0"/>
          <p:nvPr/>
        </p:nvPicPr>
        <p:blipFill rotWithShape="1">
          <a:blip r:embed="rId4">
            <a:alphaModFix/>
          </a:blip>
          <a:srcRect b="45162" l="7627" r="47213" t="9562"/>
          <a:stretch/>
        </p:blipFill>
        <p:spPr>
          <a:xfrm>
            <a:off x="2103835" y="1286971"/>
            <a:ext cx="1214438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ssian" id="445" name="Google Shape;445;p46"/>
          <p:cNvPicPr preferRelativeResize="0"/>
          <p:nvPr/>
        </p:nvPicPr>
        <p:blipFill rotWithShape="1">
          <a:blip r:embed="rId4">
            <a:alphaModFix/>
          </a:blip>
          <a:srcRect b="0" l="6954" r="45802" t="54877"/>
          <a:stretch/>
        </p:blipFill>
        <p:spPr>
          <a:xfrm>
            <a:off x="5220891" y="1286971"/>
            <a:ext cx="1275159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ssian" id="446" name="Google Shape;446;p46"/>
          <p:cNvPicPr preferRelativeResize="0"/>
          <p:nvPr/>
        </p:nvPicPr>
        <p:blipFill rotWithShape="1">
          <a:blip r:embed="rId4">
            <a:alphaModFix/>
          </a:blip>
          <a:srcRect b="0" l="53522" r="0" t="54877"/>
          <a:stretch/>
        </p:blipFill>
        <p:spPr>
          <a:xfrm>
            <a:off x="3650457" y="1286971"/>
            <a:ext cx="1254918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 txBox="1"/>
          <p:nvPr/>
        </p:nvSpPr>
        <p:spPr>
          <a:xfrm>
            <a:off x="2634854" y="2542683"/>
            <a:ext cx="25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baseline="-25000"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46"/>
          <p:cNvSpPr txBox="1"/>
          <p:nvPr/>
        </p:nvSpPr>
        <p:spPr>
          <a:xfrm>
            <a:off x="538175" y="2542675"/>
            <a:ext cx="995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 </a:t>
            </a:r>
            <a:r>
              <a:rPr b="0"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0" baseline="-25000"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46"/>
          <p:cNvSpPr txBox="1"/>
          <p:nvPr/>
        </p:nvSpPr>
        <p:spPr>
          <a:xfrm>
            <a:off x="5701904" y="2542683"/>
            <a:ext cx="37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="0" baseline="-25000"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46"/>
          <p:cNvSpPr txBox="1"/>
          <p:nvPr/>
        </p:nvSpPr>
        <p:spPr>
          <a:xfrm>
            <a:off x="4195763" y="2542683"/>
            <a:ext cx="25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="0" baseline="-25000"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6"/>
          <p:cNvSpPr txBox="1"/>
          <p:nvPr/>
        </p:nvSpPr>
        <p:spPr>
          <a:xfrm>
            <a:off x="6861079" y="6418400"/>
            <a:ext cx="1650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Rick Szeliski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type="title"/>
          </p:nvPr>
        </p:nvSpPr>
        <p:spPr>
          <a:xfrm>
            <a:off x="457200" y="228600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What Does This Matrix Reveal?</a:t>
            </a:r>
            <a:endParaRPr/>
          </a:p>
        </p:txBody>
      </p:sp>
      <p:sp>
        <p:nvSpPr>
          <p:cNvPr id="458" name="Google Shape;458;p47"/>
          <p:cNvSpPr txBox="1"/>
          <p:nvPr>
            <p:ph idx="1" type="body"/>
          </p:nvPr>
        </p:nvSpPr>
        <p:spPr>
          <a:xfrm>
            <a:off x="457200" y="1524001"/>
            <a:ext cx="6172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/>
              <a:t>First, let’s consider an axis-aligned corner:</a:t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>
                <a:solidFill>
                  <a:schemeClr val="lt1"/>
                </a:solidFill>
              </a:rPr>
              <a:t>This means: </a:t>
            </a:r>
            <a:endParaRPr/>
          </a:p>
          <a:p>
            <a:pPr indent="-214312" lvl="1" marL="557212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lang="en-GB">
                <a:solidFill>
                  <a:schemeClr val="lt1"/>
                </a:solidFill>
              </a:rPr>
              <a:t>Dominant gradient directions align with </a:t>
            </a:r>
            <a:r>
              <a:rPr b="0" i="1"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GB">
                <a:solidFill>
                  <a:schemeClr val="lt1"/>
                </a:solidFill>
              </a:rPr>
              <a:t> or </a:t>
            </a:r>
            <a:r>
              <a:rPr b="0" i="1"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GB">
                <a:solidFill>
                  <a:schemeClr val="lt1"/>
                </a:solidFill>
              </a:rPr>
              <a:t> axis</a:t>
            </a:r>
            <a:endParaRPr/>
          </a:p>
          <a:p>
            <a:pPr indent="-214312" lvl="1" marL="557212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lang="en-GB">
                <a:solidFill>
                  <a:schemeClr val="lt1"/>
                </a:solidFill>
              </a:rPr>
              <a:t>If either </a:t>
            </a:r>
            <a:r>
              <a:rPr b="0" i="1"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en-GB">
                <a:solidFill>
                  <a:schemeClr val="lt1"/>
                </a:solidFill>
              </a:rPr>
              <a:t> is close to 0, then this is not a corner, so look for locations where both are large.</a:t>
            </a:r>
            <a:endParaRPr/>
          </a:p>
          <a:p>
            <a:pPr indent="-193675" lvl="0" marL="257175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>
                <a:solidFill>
                  <a:schemeClr val="lt1"/>
                </a:solidFill>
              </a:rPr>
              <a:t>What if we have a corner that is not aligned with the image axes? </a:t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59" name="Google Shape;4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2133601"/>
            <a:ext cx="4177901" cy="96603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 txBox="1"/>
          <p:nvPr/>
        </p:nvSpPr>
        <p:spPr>
          <a:xfrm>
            <a:off x="6858000" y="6400800"/>
            <a:ext cx="1694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David Jacobs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1" name="Google Shape;461;p47"/>
          <p:cNvSpPr/>
          <p:nvPr/>
        </p:nvSpPr>
        <p:spPr>
          <a:xfrm>
            <a:off x="2583656" y="3733800"/>
            <a:ext cx="2000100" cy="25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3498056" y="4800600"/>
            <a:ext cx="1086000" cy="1447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47"/>
          <p:cNvGrpSpPr/>
          <p:nvPr/>
        </p:nvGrpSpPr>
        <p:grpSpPr>
          <a:xfrm>
            <a:off x="3312319" y="4629150"/>
            <a:ext cx="1157288" cy="1466850"/>
            <a:chOff x="2484" y="2052"/>
            <a:chExt cx="972" cy="924"/>
          </a:xfrm>
        </p:grpSpPr>
        <p:cxnSp>
          <p:nvCxnSpPr>
            <p:cNvPr id="464" name="Google Shape;464;p47"/>
            <p:cNvCxnSpPr/>
            <p:nvPr/>
          </p:nvCxnSpPr>
          <p:spPr>
            <a:xfrm rot="10800000">
              <a:off x="2484" y="2400"/>
              <a:ext cx="300" cy="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5" name="Google Shape;465;p47"/>
            <p:cNvCxnSpPr/>
            <p:nvPr/>
          </p:nvCxnSpPr>
          <p:spPr>
            <a:xfrm rot="10800000">
              <a:off x="2484" y="2592"/>
              <a:ext cx="300" cy="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6" name="Google Shape;466;p47"/>
            <p:cNvCxnSpPr/>
            <p:nvPr/>
          </p:nvCxnSpPr>
          <p:spPr>
            <a:xfrm rot="10800000">
              <a:off x="2484" y="2784"/>
              <a:ext cx="300" cy="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7" name="Google Shape;467;p47"/>
            <p:cNvCxnSpPr/>
            <p:nvPr/>
          </p:nvCxnSpPr>
          <p:spPr>
            <a:xfrm rot="10800000">
              <a:off x="2484" y="2976"/>
              <a:ext cx="300" cy="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8" name="Google Shape;468;p47"/>
            <p:cNvCxnSpPr/>
            <p:nvPr/>
          </p:nvCxnSpPr>
          <p:spPr>
            <a:xfrm rot="-5400000">
              <a:off x="2730" y="2202"/>
              <a:ext cx="300" cy="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9" name="Google Shape;469;p47"/>
            <p:cNvCxnSpPr/>
            <p:nvPr/>
          </p:nvCxnSpPr>
          <p:spPr>
            <a:xfrm rot="-5400000">
              <a:off x="2922" y="2202"/>
              <a:ext cx="300" cy="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0" name="Google Shape;470;p47"/>
            <p:cNvCxnSpPr/>
            <p:nvPr/>
          </p:nvCxnSpPr>
          <p:spPr>
            <a:xfrm rot="-5400000">
              <a:off x="3114" y="2202"/>
              <a:ext cx="300" cy="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1" name="Google Shape;471;p47"/>
            <p:cNvCxnSpPr/>
            <p:nvPr/>
          </p:nvCxnSpPr>
          <p:spPr>
            <a:xfrm rot="-5400000">
              <a:off x="3306" y="2202"/>
              <a:ext cx="300" cy="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>
            <p:ph type="title"/>
          </p:nvPr>
        </p:nvSpPr>
        <p:spPr>
          <a:xfrm>
            <a:off x="514350" y="389565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What Does This Matrix Reveal?</a:t>
            </a:r>
            <a:endParaRPr/>
          </a:p>
        </p:txBody>
      </p:sp>
      <p:sp>
        <p:nvSpPr>
          <p:cNvPr id="477" name="Google Shape;477;p48"/>
          <p:cNvSpPr txBox="1"/>
          <p:nvPr>
            <p:ph idx="1" type="body"/>
          </p:nvPr>
        </p:nvSpPr>
        <p:spPr>
          <a:xfrm>
            <a:off x="514350" y="1684966"/>
            <a:ext cx="6172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/>
              <a:t>First, let’s consider an axis-aligned corner:</a:t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/>
              <a:t>This means: </a:t>
            </a:r>
            <a:endParaRPr/>
          </a:p>
          <a:p>
            <a:pPr indent="-214312" lvl="1" marL="557212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GB"/>
              <a:t>Dominant gradient directions align with </a:t>
            </a:r>
            <a:r>
              <a:rPr b="0" i="1" lang="en-GB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GB"/>
              <a:t> or </a:t>
            </a:r>
            <a:r>
              <a:rPr b="0" i="1" lang="en-GB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GB"/>
              <a:t> axis</a:t>
            </a:r>
            <a:endParaRPr/>
          </a:p>
          <a:p>
            <a:pPr indent="-214312" lvl="1" marL="557212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GB"/>
              <a:t>If either </a:t>
            </a:r>
            <a:r>
              <a:rPr b="0" i="1" lang="en-GB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en-GB"/>
              <a:t> is close to 0, then this is not a corner, so look for locations where both are large.</a:t>
            </a:r>
            <a:endParaRPr/>
          </a:p>
          <a:p>
            <a:pPr indent="-193675" lvl="0" marL="257175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/>
              <a:t>What if we have a corner that is not aligned with the image axes? </a:t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78" name="Google Shape;4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294566"/>
            <a:ext cx="4177901" cy="96603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8"/>
          <p:cNvSpPr txBox="1"/>
          <p:nvPr/>
        </p:nvSpPr>
        <p:spPr>
          <a:xfrm>
            <a:off x="6837287" y="6400800"/>
            <a:ext cx="1694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David Jacobs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80" name="Google Shape;480;p48"/>
          <p:cNvGrpSpPr/>
          <p:nvPr/>
        </p:nvGrpSpPr>
        <p:grpSpPr>
          <a:xfrm>
            <a:off x="5987674" y="2397730"/>
            <a:ext cx="827570" cy="1039787"/>
            <a:chOff x="3292475" y="2362200"/>
            <a:chExt cx="2667000" cy="2514600"/>
          </a:xfrm>
        </p:grpSpPr>
        <p:sp>
          <p:nvSpPr>
            <p:cNvPr id="481" name="Google Shape;481;p48"/>
            <p:cNvSpPr/>
            <p:nvPr/>
          </p:nvSpPr>
          <p:spPr>
            <a:xfrm>
              <a:off x="3292475" y="2362200"/>
              <a:ext cx="2667000" cy="251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4511675" y="3429000"/>
              <a:ext cx="1447800" cy="14478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4264025" y="3257550"/>
              <a:ext cx="1543050" cy="1466850"/>
              <a:chOff x="2484" y="2052"/>
              <a:chExt cx="972" cy="924"/>
            </a:xfrm>
          </p:grpSpPr>
          <p:cxnSp>
            <p:nvCxnSpPr>
              <p:cNvPr id="484" name="Google Shape;484;p48"/>
              <p:cNvCxnSpPr/>
              <p:nvPr/>
            </p:nvCxnSpPr>
            <p:spPr>
              <a:xfrm rot="10800000">
                <a:off x="2484" y="2400"/>
                <a:ext cx="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85" name="Google Shape;485;p48"/>
              <p:cNvCxnSpPr/>
              <p:nvPr/>
            </p:nvCxnSpPr>
            <p:spPr>
              <a:xfrm rot="10800000">
                <a:off x="2484" y="2592"/>
                <a:ext cx="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86" name="Google Shape;486;p48"/>
              <p:cNvCxnSpPr/>
              <p:nvPr/>
            </p:nvCxnSpPr>
            <p:spPr>
              <a:xfrm rot="10800000">
                <a:off x="2484" y="2784"/>
                <a:ext cx="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87" name="Google Shape;487;p48"/>
              <p:cNvCxnSpPr/>
              <p:nvPr/>
            </p:nvCxnSpPr>
            <p:spPr>
              <a:xfrm rot="10800000">
                <a:off x="2484" y="2976"/>
                <a:ext cx="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88" name="Google Shape;488;p48"/>
              <p:cNvCxnSpPr/>
              <p:nvPr/>
            </p:nvCxnSpPr>
            <p:spPr>
              <a:xfrm rot="-5400000">
                <a:off x="2730" y="2202"/>
                <a:ext cx="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89" name="Google Shape;489;p48"/>
              <p:cNvCxnSpPr/>
              <p:nvPr/>
            </p:nvCxnSpPr>
            <p:spPr>
              <a:xfrm rot="-5400000">
                <a:off x="2922" y="2202"/>
                <a:ext cx="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0" name="Google Shape;490;p48"/>
              <p:cNvCxnSpPr/>
              <p:nvPr/>
            </p:nvCxnSpPr>
            <p:spPr>
              <a:xfrm rot="-5400000">
                <a:off x="3114" y="2202"/>
                <a:ext cx="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1" name="Google Shape;491;p48"/>
              <p:cNvCxnSpPr/>
              <p:nvPr/>
            </p:nvCxnSpPr>
            <p:spPr>
              <a:xfrm rot="-5400000">
                <a:off x="3306" y="2202"/>
                <a:ext cx="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"/>
          <p:cNvSpPr txBox="1"/>
          <p:nvPr>
            <p:ph type="title"/>
          </p:nvPr>
        </p:nvSpPr>
        <p:spPr>
          <a:xfrm>
            <a:off x="285750" y="304800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General Case</a:t>
            </a:r>
            <a:endParaRPr/>
          </a:p>
        </p:txBody>
      </p:sp>
      <p:sp>
        <p:nvSpPr>
          <p:cNvPr id="497" name="Google Shape;497;p49"/>
          <p:cNvSpPr txBox="1"/>
          <p:nvPr>
            <p:ph idx="1" type="body"/>
          </p:nvPr>
        </p:nvSpPr>
        <p:spPr>
          <a:xfrm>
            <a:off x="342900" y="1646250"/>
            <a:ext cx="80577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44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/>
              <a:t>Since </a:t>
            </a:r>
            <a:r>
              <a:rPr i="1" lang="en-GB" sz="22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GB" sz="2200"/>
              <a:t> is symmetric, we have</a:t>
            </a:r>
            <a:endParaRPr sz="2200"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200"/>
          </a:p>
          <a:p>
            <a:pPr indent="-180975" lvl="0" marL="257175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/>
              <a:t>We can visualize </a:t>
            </a:r>
            <a:r>
              <a:rPr i="1" lang="en-GB" sz="22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GB" sz="2200"/>
              <a:t> as an ellipse with axis lengths determined by the eigenvalues and orientation determined by </a:t>
            </a:r>
            <a:r>
              <a:rPr i="1" lang="en-GB" sz="22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GB" sz="2200"/>
              <a:t> </a:t>
            </a:r>
            <a:endParaRPr sz="2200"/>
          </a:p>
          <a:p>
            <a:pPr indent="-104775" lvl="0" marL="257175" rtl="0" algn="l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200"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3000" y="1558426"/>
            <a:ext cx="2171701" cy="86915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9"/>
          <p:cNvSpPr txBox="1"/>
          <p:nvPr/>
        </p:nvSpPr>
        <p:spPr>
          <a:xfrm>
            <a:off x="6057900" y="6486598"/>
            <a:ext cx="2448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adapted from Darya Frolova, Denis Simakov</a:t>
            </a:r>
            <a:endParaRPr b="0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5230551" y="2319025"/>
            <a:ext cx="2622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(Eigenvalue decomposition)</a:t>
            </a:r>
            <a:endParaRPr b="1" sz="2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1" name="Google Shape;50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400" y="4116450"/>
            <a:ext cx="45434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"/>
          <p:cNvSpPr txBox="1"/>
          <p:nvPr>
            <p:ph type="title"/>
          </p:nvPr>
        </p:nvSpPr>
        <p:spPr>
          <a:xfrm>
            <a:off x="400050" y="199375"/>
            <a:ext cx="796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Interpreting the Eigenvalues</a:t>
            </a:r>
            <a:endParaRPr/>
          </a:p>
        </p:txBody>
      </p:sp>
      <p:sp>
        <p:nvSpPr>
          <p:cNvPr id="507" name="Google Shape;507;p50"/>
          <p:cNvSpPr txBox="1"/>
          <p:nvPr>
            <p:ph idx="1" type="body"/>
          </p:nvPr>
        </p:nvSpPr>
        <p:spPr>
          <a:xfrm>
            <a:off x="400050" y="1388409"/>
            <a:ext cx="79674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GB" sz="2800">
                <a:solidFill>
                  <a:srgbClr val="000000"/>
                </a:solidFill>
              </a:rPr>
              <a:t>Classification of image points using eigenvalues of </a:t>
            </a:r>
            <a:r>
              <a:rPr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0" marL="257175" rtl="0" algn="l">
              <a:spcBef>
                <a:spcPts val="56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508" name="Google Shape;508;p50"/>
          <p:cNvSpPr/>
          <p:nvPr/>
        </p:nvSpPr>
        <p:spPr>
          <a:xfrm>
            <a:off x="768918" y="5106321"/>
            <a:ext cx="3024600" cy="1219200"/>
          </a:xfrm>
          <a:prstGeom prst="rightArrowCallout">
            <a:avLst>
              <a:gd fmla="val 25000" name="adj1"/>
              <a:gd fmla="val 24093" name="adj2"/>
              <a:gd fmla="val 41581" name="adj3"/>
              <a:gd fmla="val 75662" name="adj4"/>
            </a:avLst>
          </a:prstGeom>
          <a:solidFill>
            <a:srgbClr val="C0C0C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0"/>
          <p:cNvSpPr/>
          <p:nvPr/>
        </p:nvSpPr>
        <p:spPr>
          <a:xfrm>
            <a:off x="3867410" y="2058331"/>
            <a:ext cx="4204800" cy="4343400"/>
          </a:xfrm>
          <a:prstGeom prst="rect">
            <a:avLst/>
          </a:prstGeom>
          <a:solidFill>
            <a:srgbClr val="F38F67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7924959" y="5995318"/>
            <a:ext cx="73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i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4310052" y="2058331"/>
            <a:ext cx="3762454" cy="3936988"/>
          </a:xfrm>
          <a:custGeom>
            <a:rect b="b" l="l" r="r" t="t"/>
            <a:pathLst>
              <a:path extrusionOk="0" h="2480" w="2448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3867411" y="4649122"/>
            <a:ext cx="1693800" cy="1752600"/>
          </a:xfrm>
          <a:prstGeom prst="rtTriangle">
            <a:avLst/>
          </a:prstGeom>
          <a:solidFill>
            <a:srgbClr val="B2B2B2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0"/>
          <p:cNvSpPr/>
          <p:nvPr/>
        </p:nvSpPr>
        <p:spPr>
          <a:xfrm>
            <a:off x="5020124" y="2667929"/>
            <a:ext cx="314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      “Corner”</a:t>
            </a:r>
            <a:b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large,  </a:t>
            </a: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increases in all directions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0"/>
          <p:cNvSpPr/>
          <p:nvPr/>
        </p:nvSpPr>
        <p:spPr>
          <a:xfrm>
            <a:off x="842692" y="5106321"/>
            <a:ext cx="228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small;</a:t>
            </a:r>
            <a:b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almost constant in all directions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0"/>
          <p:cNvSpPr/>
          <p:nvPr/>
        </p:nvSpPr>
        <p:spPr>
          <a:xfrm>
            <a:off x="6892129" y="5560345"/>
            <a:ext cx="125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“Edge” </a:t>
            </a:r>
            <a:b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 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i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6" name="Google Shape;516;p50"/>
          <p:cNvSpPr/>
          <p:nvPr/>
        </p:nvSpPr>
        <p:spPr>
          <a:xfrm>
            <a:off x="3941184" y="2259944"/>
            <a:ext cx="125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“Edge” </a:t>
            </a:r>
            <a:b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 λ</a:t>
            </a:r>
            <a:r>
              <a:rPr baseline="-25000"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i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0"/>
          <p:cNvSpPr/>
          <p:nvPr/>
        </p:nvSpPr>
        <p:spPr>
          <a:xfrm>
            <a:off x="3793637" y="5487320"/>
            <a:ext cx="118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“Flat” region</a:t>
            </a:r>
            <a:endParaRPr sz="1800">
              <a:solidFill>
                <a:srgbClr val="0033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0"/>
          <p:cNvSpPr/>
          <p:nvPr/>
        </p:nvSpPr>
        <p:spPr>
          <a:xfrm>
            <a:off x="6670808" y="2439331"/>
            <a:ext cx="590100" cy="6381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0"/>
          <p:cNvSpPr/>
          <p:nvPr/>
        </p:nvSpPr>
        <p:spPr>
          <a:xfrm>
            <a:off x="4008810" y="2134531"/>
            <a:ext cx="897300" cy="1254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0"/>
          <p:cNvSpPr/>
          <p:nvPr/>
        </p:nvSpPr>
        <p:spPr>
          <a:xfrm>
            <a:off x="4088731" y="5258720"/>
            <a:ext cx="147600" cy="1524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0"/>
          <p:cNvSpPr/>
          <p:nvPr/>
        </p:nvSpPr>
        <p:spPr>
          <a:xfrm rot="5537970">
            <a:off x="6381670" y="5864901"/>
            <a:ext cx="927147" cy="121307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0"/>
          <p:cNvSpPr txBox="1"/>
          <p:nvPr/>
        </p:nvSpPr>
        <p:spPr>
          <a:xfrm>
            <a:off x="8452133" y="6430950"/>
            <a:ext cx="2486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Kristen Grauman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3" name="Google Shape;523;p50"/>
          <p:cNvSpPr/>
          <p:nvPr/>
        </p:nvSpPr>
        <p:spPr>
          <a:xfrm>
            <a:off x="3103546" y="2134531"/>
            <a:ext cx="103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-25000" i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 txBox="1"/>
          <p:nvPr>
            <p:ph type="title"/>
          </p:nvPr>
        </p:nvSpPr>
        <p:spPr>
          <a:xfrm>
            <a:off x="1708796" y="0"/>
            <a:ext cx="75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Corner Response Function</a:t>
            </a:r>
            <a:endParaRPr/>
          </a:p>
        </p:txBody>
      </p:sp>
      <p:sp>
        <p:nvSpPr>
          <p:cNvPr id="529" name="Google Shape;529;p51"/>
          <p:cNvSpPr txBox="1"/>
          <p:nvPr>
            <p:ph idx="1" type="body"/>
          </p:nvPr>
        </p:nvSpPr>
        <p:spPr>
          <a:xfrm>
            <a:off x="457200" y="1600200"/>
            <a:ext cx="9650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47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/>
              <a:t>Fast approximation</a:t>
            </a:r>
            <a:endParaRPr/>
          </a:p>
          <a:p>
            <a:pPr indent="-214312" lvl="1" marL="557212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GB"/>
              <a:t>Avoid computing the</a:t>
            </a:r>
            <a:br>
              <a:rPr lang="en-GB"/>
            </a:br>
            <a:r>
              <a:rPr lang="en-GB"/>
              <a:t>eigenvalues</a:t>
            </a:r>
            <a:endParaRPr/>
          </a:p>
          <a:p>
            <a:pPr indent="-214312" lvl="1" marL="557212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i="1"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en-GB">
                <a:solidFill>
                  <a:srgbClr val="000000"/>
                </a:solidFill>
              </a:rPr>
              <a:t>: constant</a:t>
            </a: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(0.04 to 0.06)</a:t>
            </a:r>
            <a:endParaRPr>
              <a:solidFill>
                <a:srgbClr val="000000"/>
              </a:solidFill>
            </a:endParaRPr>
          </a:p>
          <a:p>
            <a:pPr indent="-80962" lvl="1" marL="557212" rtl="0" algn="l">
              <a:lnSpc>
                <a:spcPct val="90000"/>
              </a:lnSpc>
              <a:spcBef>
                <a:spcPts val="42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30" name="Google Shape;530;p51"/>
          <p:cNvSpPr/>
          <p:nvPr/>
        </p:nvSpPr>
        <p:spPr>
          <a:xfrm>
            <a:off x="4976857" y="1858960"/>
            <a:ext cx="3963300" cy="4343400"/>
          </a:xfrm>
          <a:prstGeom prst="rect">
            <a:avLst/>
          </a:prstGeom>
          <a:solidFill>
            <a:srgbClr val="F38F67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1"/>
          <p:cNvSpPr/>
          <p:nvPr/>
        </p:nvSpPr>
        <p:spPr>
          <a:xfrm>
            <a:off x="4256899" y="1935160"/>
            <a:ext cx="97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-25000" i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51"/>
          <p:cNvSpPr/>
          <p:nvPr/>
        </p:nvSpPr>
        <p:spPr>
          <a:xfrm>
            <a:off x="5394057" y="1858960"/>
            <a:ext cx="3546197" cy="3936994"/>
          </a:xfrm>
          <a:custGeom>
            <a:rect b="b" l="l" r="r" t="t"/>
            <a:pathLst>
              <a:path extrusionOk="0" h="2480" w="2448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1"/>
          <p:cNvSpPr/>
          <p:nvPr/>
        </p:nvSpPr>
        <p:spPr>
          <a:xfrm>
            <a:off x="4976858" y="4449755"/>
            <a:ext cx="1596300" cy="1752600"/>
          </a:xfrm>
          <a:prstGeom prst="rtTriangle">
            <a:avLst/>
          </a:prstGeom>
          <a:solidFill>
            <a:srgbClr val="B2B2B2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1"/>
          <p:cNvSpPr/>
          <p:nvPr/>
        </p:nvSpPr>
        <p:spPr>
          <a:xfrm>
            <a:off x="6463131" y="2468560"/>
            <a:ext cx="123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“Corner”</a:t>
            </a:r>
            <a:b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0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1"/>
          <p:cNvSpPr/>
          <p:nvPr/>
        </p:nvSpPr>
        <p:spPr>
          <a:xfrm>
            <a:off x="7827720" y="5360979"/>
            <a:ext cx="118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“Edge” </a:t>
            </a:r>
            <a:b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θ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</a:t>
            </a:r>
            <a:endParaRPr i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51"/>
          <p:cNvSpPr/>
          <p:nvPr/>
        </p:nvSpPr>
        <p:spPr>
          <a:xfrm>
            <a:off x="5046391" y="2060572"/>
            <a:ext cx="118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“Edge” </a:t>
            </a:r>
            <a:b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θ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</a:t>
            </a:r>
            <a:endParaRPr i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4907324" y="5287955"/>
            <a:ext cx="1112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“Flat” region</a:t>
            </a:r>
            <a:endParaRPr sz="1800">
              <a:solidFill>
                <a:srgbClr val="0033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7619120" y="2239960"/>
            <a:ext cx="556200" cy="6381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10129" y="1935160"/>
            <a:ext cx="846000" cy="1254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5185457" y="5059354"/>
            <a:ext cx="139200" cy="1524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1"/>
          <p:cNvSpPr/>
          <p:nvPr/>
        </p:nvSpPr>
        <p:spPr>
          <a:xfrm rot="5529077">
            <a:off x="7320100" y="5668982"/>
            <a:ext cx="927053" cy="114414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0250" y="1141411"/>
            <a:ext cx="6295651" cy="42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1"/>
          <p:cNvSpPr/>
          <p:nvPr/>
        </p:nvSpPr>
        <p:spPr>
          <a:xfrm>
            <a:off x="8801185" y="5795952"/>
            <a:ext cx="6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i="1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i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51"/>
          <p:cNvSpPr txBox="1"/>
          <p:nvPr/>
        </p:nvSpPr>
        <p:spPr>
          <a:xfrm>
            <a:off x="7976926" y="6430951"/>
            <a:ext cx="23439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Kristen Grauman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514350" y="228600"/>
            <a:ext cx="6172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Motivation for using local features</a:t>
            </a:r>
            <a:endParaRPr/>
          </a:p>
        </p:txBody>
      </p:sp>
      <p:sp>
        <p:nvSpPr>
          <p:cNvPr id="153" name="Google Shape;153;p34"/>
          <p:cNvSpPr txBox="1"/>
          <p:nvPr>
            <p:ph idx="1" type="body"/>
          </p:nvPr>
        </p:nvSpPr>
        <p:spPr>
          <a:xfrm>
            <a:off x="514350" y="1288575"/>
            <a:ext cx="8737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/>
              <a:t>Global representations such as HOG have major limitations and fails to deal with</a:t>
            </a:r>
            <a:endParaRPr sz="2400"/>
          </a:p>
        </p:txBody>
      </p:sp>
      <p:pic>
        <p:nvPicPr>
          <p:cNvPr descr="face.jpg" id="154" name="Google Shape;15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0925" y="2218726"/>
            <a:ext cx="2441100" cy="1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601" y="5128826"/>
            <a:ext cx="2774333" cy="15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6144000" y="4402325"/>
            <a:ext cx="3000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3362" lvl="1" marL="557212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GB" sz="2400">
                <a:solidFill>
                  <a:schemeClr val="dk2"/>
                </a:solidFill>
              </a:rPr>
              <a:t>Partial</a:t>
            </a:r>
            <a:r>
              <a:rPr lang="en-GB" sz="2400">
                <a:solidFill>
                  <a:schemeClr val="dk2"/>
                </a:solidFill>
              </a:rPr>
              <a:t> o</a:t>
            </a:r>
            <a:r>
              <a:rPr lang="en-GB" sz="2400">
                <a:solidFill>
                  <a:schemeClr val="dk2"/>
                </a:solidFill>
              </a:rPr>
              <a:t>cclusions</a:t>
            </a:r>
            <a:endParaRPr/>
          </a:p>
        </p:txBody>
      </p:sp>
      <p:sp>
        <p:nvSpPr>
          <p:cNvPr id="157" name="Google Shape;157;p34"/>
          <p:cNvSpPr txBox="1"/>
          <p:nvPr/>
        </p:nvSpPr>
        <p:spPr>
          <a:xfrm>
            <a:off x="4362800" y="5849450"/>
            <a:ext cx="3000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3362" lvl="1" marL="557212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GB" sz="2400">
                <a:solidFill>
                  <a:schemeClr val="dk2"/>
                </a:solidFill>
              </a:rPr>
              <a:t>Various rotations </a:t>
            </a:r>
            <a:endParaRPr/>
          </a:p>
        </p:txBody>
      </p:sp>
      <p:grpSp>
        <p:nvGrpSpPr>
          <p:cNvPr id="158" name="Google Shape;158;p34"/>
          <p:cNvGrpSpPr/>
          <p:nvPr/>
        </p:nvGrpSpPr>
        <p:grpSpPr>
          <a:xfrm>
            <a:off x="1052681" y="2361066"/>
            <a:ext cx="3310124" cy="1570246"/>
            <a:chOff x="6234162" y="5262588"/>
            <a:chExt cx="2755911" cy="1135063"/>
          </a:xfrm>
        </p:grpSpPr>
        <p:pic>
          <p:nvPicPr>
            <p:cNvPr descr="gray_koalahead" id="159" name="Google Shape;159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34162" y="5272113"/>
              <a:ext cx="1343025" cy="1125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y_koalahead3" id="160" name="Google Shape;160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18473" y="5262588"/>
              <a:ext cx="1371600" cy="11350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34"/>
          <p:cNvSpPr txBox="1"/>
          <p:nvPr/>
        </p:nvSpPr>
        <p:spPr>
          <a:xfrm>
            <a:off x="821025" y="3931050"/>
            <a:ext cx="3611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3362" lvl="1" marL="557212" rtl="0" algn="l">
              <a:lnSpc>
                <a:spcPct val="90000"/>
              </a:lnSpc>
              <a:spcBef>
                <a:spcPts val="420"/>
              </a:spcBef>
              <a:spcAft>
                <a:spcPts val="1600"/>
              </a:spcAft>
              <a:buClr>
                <a:schemeClr val="dk1"/>
              </a:buClr>
              <a:buSzPts val="2400"/>
              <a:buChar char="○"/>
            </a:pPr>
            <a:r>
              <a:rPr lang="en-GB" sz="2400">
                <a:solidFill>
                  <a:schemeClr val="dk2"/>
                </a:solidFill>
              </a:rPr>
              <a:t>Intra-category variations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/>
          <p:nvPr>
            <p:ph type="title"/>
          </p:nvPr>
        </p:nvSpPr>
        <p:spPr>
          <a:xfrm>
            <a:off x="400050" y="228600"/>
            <a:ext cx="6689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Window Function </a:t>
            </a:r>
            <a:r>
              <a:rPr i="1" lang="en-GB" sz="360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GB" sz="36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GB" sz="36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GB" sz="36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-GB" sz="36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GB" sz="3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52"/>
          <p:cNvSpPr txBox="1"/>
          <p:nvPr>
            <p:ph idx="1" type="body"/>
          </p:nvPr>
        </p:nvSpPr>
        <p:spPr>
          <a:xfrm>
            <a:off x="400050" y="1447800"/>
            <a:ext cx="6689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635" lvl="0" marL="25717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  <a:p>
            <a:pPr indent="-127635" lvl="0" marL="257175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  <a:p>
            <a:pPr indent="-181610" lvl="0" marL="257175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-257175" lvl="0" marL="257175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●"/>
            </a:pPr>
            <a:r>
              <a:rPr lang="en-GB" sz="2040"/>
              <a:t>Option 1: uniform window</a:t>
            </a:r>
            <a:endParaRPr/>
          </a:p>
          <a:p>
            <a:pPr indent="-214312" lvl="1" marL="557212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5"/>
              <a:buChar char="○"/>
            </a:pPr>
            <a:r>
              <a:rPr lang="en-GB" sz="1785"/>
              <a:t>Sum over square window</a:t>
            </a:r>
            <a:endParaRPr/>
          </a:p>
          <a:p>
            <a:pPr indent="-100965" lvl="1" marL="557212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5"/>
              <a:buNone/>
            </a:pPr>
            <a:r>
              <a:t/>
            </a:r>
            <a:endParaRPr sz="1785"/>
          </a:p>
          <a:p>
            <a:pPr indent="-100965" lvl="1" marL="557212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5"/>
              <a:buNone/>
            </a:pPr>
            <a:r>
              <a:t/>
            </a:r>
            <a:endParaRPr sz="1785"/>
          </a:p>
          <a:p>
            <a:pPr indent="-149542" lvl="1" marL="557212" rtl="0" algn="l">
              <a:lnSpc>
                <a:spcPct val="80000"/>
              </a:lnSpc>
              <a:spcBef>
                <a:spcPts val="204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</a:pPr>
            <a:r>
              <a:t/>
            </a:r>
            <a:endParaRPr sz="1020"/>
          </a:p>
          <a:p>
            <a:pPr indent="-214312" lvl="1" marL="557212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5"/>
              <a:buChar char="○"/>
            </a:pPr>
            <a:r>
              <a:rPr lang="en-GB" sz="1785"/>
              <a:t>Problem: not rotation invariant</a:t>
            </a:r>
            <a:endParaRPr/>
          </a:p>
          <a:p>
            <a:pPr indent="-100965" lvl="1" marL="557212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5"/>
              <a:buNone/>
            </a:pPr>
            <a:r>
              <a:t/>
            </a:r>
            <a:endParaRPr sz="1785"/>
          </a:p>
          <a:p>
            <a:pPr indent="-160337" lvl="1" marL="557212" rtl="0" algn="l">
              <a:lnSpc>
                <a:spcPct val="8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</a:pPr>
            <a:r>
              <a:t/>
            </a:r>
            <a:endParaRPr sz="850"/>
          </a:p>
          <a:p>
            <a:pPr indent="-257175" lvl="0" marL="257175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●"/>
            </a:pPr>
            <a:r>
              <a:rPr lang="en-GB" sz="2040"/>
              <a:t>Option 2: Smooth with Gaussian</a:t>
            </a:r>
            <a:endParaRPr/>
          </a:p>
          <a:p>
            <a:pPr indent="-214312" lvl="1" marL="557212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5"/>
              <a:buChar char="○"/>
            </a:pPr>
            <a:r>
              <a:rPr lang="en-GB" sz="1785"/>
              <a:t>Gaussian already performs weighted sum</a:t>
            </a:r>
            <a:endParaRPr/>
          </a:p>
          <a:p>
            <a:pPr indent="-100965" lvl="1" marL="557212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5"/>
              <a:buNone/>
            </a:pPr>
            <a:r>
              <a:t/>
            </a:r>
            <a:endParaRPr sz="1785"/>
          </a:p>
          <a:p>
            <a:pPr indent="-100965" lvl="1" marL="557212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5"/>
              <a:buNone/>
            </a:pPr>
            <a:r>
              <a:t/>
            </a:r>
            <a:endParaRPr sz="1785"/>
          </a:p>
          <a:p>
            <a:pPr indent="-84772" lvl="1" marL="557212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  <a:p>
            <a:pPr indent="-100965" lvl="1" marL="557212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5"/>
              <a:buNone/>
            </a:pPr>
            <a:r>
              <a:t/>
            </a:r>
            <a:endParaRPr sz="1785"/>
          </a:p>
          <a:p>
            <a:pPr indent="-214312" lvl="1" marL="557212" rtl="0" algn="l">
              <a:lnSpc>
                <a:spcPct val="80000"/>
              </a:lnSpc>
              <a:spcBef>
                <a:spcPts val="357"/>
              </a:spcBef>
              <a:spcAft>
                <a:spcPts val="1600"/>
              </a:spcAft>
              <a:buClr>
                <a:schemeClr val="dk1"/>
              </a:buClr>
              <a:buSzPts val="1785"/>
              <a:buChar char="○"/>
            </a:pPr>
            <a:r>
              <a:rPr lang="en-GB" sz="1785"/>
              <a:t>Result is rotation invariant</a:t>
            </a:r>
            <a:endParaRPr sz="1785"/>
          </a:p>
        </p:txBody>
      </p:sp>
      <p:grpSp>
        <p:nvGrpSpPr>
          <p:cNvPr id="552" name="Google Shape;552;p52"/>
          <p:cNvGrpSpPr/>
          <p:nvPr/>
        </p:nvGrpSpPr>
        <p:grpSpPr>
          <a:xfrm>
            <a:off x="3930511" y="2755863"/>
            <a:ext cx="2374364" cy="1244535"/>
            <a:chOff x="2208" y="3354"/>
            <a:chExt cx="1840" cy="784"/>
          </a:xfrm>
        </p:grpSpPr>
        <p:grpSp>
          <p:nvGrpSpPr>
            <p:cNvPr id="553" name="Google Shape;553;p52"/>
            <p:cNvGrpSpPr/>
            <p:nvPr/>
          </p:nvGrpSpPr>
          <p:grpSpPr>
            <a:xfrm>
              <a:off x="2208" y="3354"/>
              <a:ext cx="1595" cy="480"/>
              <a:chOff x="1296" y="3360"/>
              <a:chExt cx="2064" cy="588"/>
            </a:xfrm>
          </p:grpSpPr>
          <p:grpSp>
            <p:nvGrpSpPr>
              <p:cNvPr id="554" name="Google Shape;554;p52"/>
              <p:cNvGrpSpPr/>
              <p:nvPr/>
            </p:nvGrpSpPr>
            <p:grpSpPr>
              <a:xfrm>
                <a:off x="1488" y="3648"/>
                <a:ext cx="1800" cy="300"/>
                <a:chOff x="3408" y="3648"/>
                <a:chExt cx="1800" cy="300"/>
              </a:xfrm>
            </p:grpSpPr>
            <p:sp>
              <p:nvSpPr>
                <p:cNvPr id="555" name="Google Shape;555;p52"/>
                <p:cNvSpPr/>
                <p:nvPr/>
              </p:nvSpPr>
              <p:spPr>
                <a:xfrm>
                  <a:off x="3408" y="3648"/>
                  <a:ext cx="1800" cy="300"/>
                </a:xfrm>
                <a:prstGeom prst="parallelogram">
                  <a:avLst>
                    <a:gd fmla="val 200000" name="adj"/>
                  </a:avLst>
                </a:prstGeom>
                <a:solidFill>
                  <a:srgbClr val="C0C0C0"/>
                </a:solidFill>
                <a:ln cap="flat" cmpd="sng" w="9525">
                  <a:solidFill>
                    <a:srgbClr val="000000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52"/>
                <p:cNvSpPr/>
                <p:nvPr/>
              </p:nvSpPr>
              <p:spPr>
                <a:xfrm>
                  <a:off x="3840" y="3696"/>
                  <a:ext cx="960" cy="144"/>
                </a:xfrm>
                <a:custGeom>
                  <a:rect b="b" l="l" r="r" t="t"/>
                  <a:pathLst>
                    <a:path extrusionOk="0" h="144" w="960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7" name="Google Shape;557;p52"/>
              <p:cNvSpPr/>
              <p:nvPr/>
            </p:nvSpPr>
            <p:spPr>
              <a:xfrm>
                <a:off x="1296" y="3360"/>
                <a:ext cx="2064" cy="432"/>
              </a:xfrm>
              <a:custGeom>
                <a:rect b="b" l="l" r="r" t="t"/>
                <a:pathLst>
                  <a:path extrusionOk="0" h="432" w="2064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cap="flat" cmpd="sng" w="317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8" name="Google Shape;558;p52"/>
            <p:cNvSpPr txBox="1"/>
            <p:nvPr/>
          </p:nvSpPr>
          <p:spPr>
            <a:xfrm>
              <a:off x="2248" y="3838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 in window, 0 outside</a:t>
              </a:r>
              <a:endParaRPr b="1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559" name="Google Shape;5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1115" y="1219200"/>
            <a:ext cx="3253075" cy="862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52"/>
          <p:cNvGrpSpPr/>
          <p:nvPr/>
        </p:nvGrpSpPr>
        <p:grpSpPr>
          <a:xfrm>
            <a:off x="4410279" y="4862621"/>
            <a:ext cx="1870968" cy="1176229"/>
            <a:chOff x="4128" y="3312"/>
            <a:chExt cx="1450" cy="741"/>
          </a:xfrm>
        </p:grpSpPr>
        <p:grpSp>
          <p:nvGrpSpPr>
            <p:cNvPr id="561" name="Google Shape;561;p52"/>
            <p:cNvGrpSpPr/>
            <p:nvPr/>
          </p:nvGrpSpPr>
          <p:grpSpPr>
            <a:xfrm>
              <a:off x="4128" y="3312"/>
              <a:ext cx="1450" cy="473"/>
              <a:chOff x="3696" y="3264"/>
              <a:chExt cx="1871" cy="684"/>
            </a:xfrm>
          </p:grpSpPr>
          <p:grpSp>
            <p:nvGrpSpPr>
              <p:cNvPr id="562" name="Google Shape;562;p52"/>
              <p:cNvGrpSpPr/>
              <p:nvPr/>
            </p:nvGrpSpPr>
            <p:grpSpPr>
              <a:xfrm>
                <a:off x="3696" y="3648"/>
                <a:ext cx="1800" cy="300"/>
                <a:chOff x="3408" y="3648"/>
                <a:chExt cx="1800" cy="300"/>
              </a:xfrm>
            </p:grpSpPr>
            <p:sp>
              <p:nvSpPr>
                <p:cNvPr id="563" name="Google Shape;563;p52"/>
                <p:cNvSpPr/>
                <p:nvPr/>
              </p:nvSpPr>
              <p:spPr>
                <a:xfrm>
                  <a:off x="3408" y="3648"/>
                  <a:ext cx="1800" cy="300"/>
                </a:xfrm>
                <a:prstGeom prst="parallelogram">
                  <a:avLst>
                    <a:gd fmla="val 200000" name="adj"/>
                  </a:avLst>
                </a:prstGeom>
                <a:solidFill>
                  <a:srgbClr val="C0C0C0"/>
                </a:solidFill>
                <a:ln cap="flat" cmpd="sng" w="9525">
                  <a:solidFill>
                    <a:srgbClr val="000000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52"/>
                <p:cNvSpPr/>
                <p:nvPr/>
              </p:nvSpPr>
              <p:spPr>
                <a:xfrm>
                  <a:off x="3840" y="3696"/>
                  <a:ext cx="960" cy="144"/>
                </a:xfrm>
                <a:custGeom>
                  <a:rect b="b" l="l" r="r" t="t"/>
                  <a:pathLst>
                    <a:path extrusionOk="0" h="144" w="960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" name="Google Shape;565;p52"/>
              <p:cNvGrpSpPr/>
              <p:nvPr/>
            </p:nvGrpSpPr>
            <p:grpSpPr>
              <a:xfrm>
                <a:off x="3744" y="3264"/>
                <a:ext cx="1823" cy="528"/>
                <a:chOff x="1680" y="3312"/>
                <a:chExt cx="2640" cy="816"/>
              </a:xfrm>
            </p:grpSpPr>
            <p:sp>
              <p:nvSpPr>
                <p:cNvPr id="566" name="Google Shape;566;p52"/>
                <p:cNvSpPr/>
                <p:nvPr/>
              </p:nvSpPr>
              <p:spPr>
                <a:xfrm>
                  <a:off x="1680" y="3312"/>
                  <a:ext cx="1248" cy="816"/>
                </a:xfrm>
                <a:custGeom>
                  <a:rect b="b" l="l" r="r" t="t"/>
                  <a:pathLst>
                    <a:path extrusionOk="0" h="816" w="1248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cap="flat" cmpd="sng" w="317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52"/>
                <p:cNvSpPr/>
                <p:nvPr/>
              </p:nvSpPr>
              <p:spPr>
                <a:xfrm flipH="1">
                  <a:off x="3072" y="3312"/>
                  <a:ext cx="1248" cy="816"/>
                </a:xfrm>
                <a:custGeom>
                  <a:rect b="b" l="l" r="r" t="t"/>
                  <a:pathLst>
                    <a:path extrusionOk="0" h="816" w="1248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cap="flat" cmpd="sng" w="317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68" name="Google Shape;568;p52"/>
                <p:cNvCxnSpPr/>
                <p:nvPr/>
              </p:nvCxnSpPr>
              <p:spPr>
                <a:xfrm>
                  <a:off x="2928" y="3312"/>
                  <a:ext cx="0" cy="0"/>
                </a:xfrm>
                <a:prstGeom prst="straightConnector1">
                  <a:avLst/>
                </a:prstGeom>
                <a:noFill/>
                <a:ln cap="flat" cmpd="sng" w="3175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69" name="Google Shape;569;p52"/>
            <p:cNvSpPr txBox="1"/>
            <p:nvPr/>
          </p:nvSpPr>
          <p:spPr>
            <a:xfrm>
              <a:off x="4498" y="3753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Gaussian</a:t>
              </a:r>
              <a:endParaRPr b="1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570" name="Google Shape;57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8518" y="2895599"/>
            <a:ext cx="1548468" cy="54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580" y="5023306"/>
            <a:ext cx="2095592" cy="633068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2"/>
          <p:cNvSpPr txBox="1"/>
          <p:nvPr/>
        </p:nvSpPr>
        <p:spPr>
          <a:xfrm>
            <a:off x="7275249" y="6324598"/>
            <a:ext cx="186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Bastian Leibe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3"/>
          <p:cNvSpPr txBox="1"/>
          <p:nvPr>
            <p:ph type="title"/>
          </p:nvPr>
        </p:nvSpPr>
        <p:spPr>
          <a:xfrm>
            <a:off x="322413" y="152400"/>
            <a:ext cx="6599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Summary: Harris Detector </a:t>
            </a:r>
            <a:r>
              <a:rPr lang="en-GB" sz="20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000">
                <a:solidFill>
                  <a:srgbClr val="000099"/>
                </a:solidFill>
              </a:rPr>
              <a:t>Harris88</a:t>
            </a:r>
            <a:r>
              <a:rPr lang="en-GB" sz="20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GB"/>
              <a:t> </a:t>
            </a:r>
            <a:endParaRPr/>
          </a:p>
        </p:txBody>
      </p:sp>
      <p:sp>
        <p:nvSpPr>
          <p:cNvPr id="578" name="Google Shape;578;p53"/>
          <p:cNvSpPr txBox="1"/>
          <p:nvPr>
            <p:ph idx="1" type="body"/>
          </p:nvPr>
        </p:nvSpPr>
        <p:spPr>
          <a:xfrm>
            <a:off x="322413" y="1341438"/>
            <a:ext cx="6599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/>
              <a:t>Compute second moment matrix</a:t>
            </a:r>
            <a:endParaRPr sz="2400"/>
          </a:p>
        </p:txBody>
      </p:sp>
      <p:pic>
        <p:nvPicPr>
          <p:cNvPr id="579" name="Google Shape;57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1657" y="1066801"/>
            <a:ext cx="865709" cy="629840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580" name="Google Shape;580;p53"/>
          <p:cNvGrpSpPr/>
          <p:nvPr/>
        </p:nvGrpSpPr>
        <p:grpSpPr>
          <a:xfrm>
            <a:off x="4548576" y="1845888"/>
            <a:ext cx="4182649" cy="986250"/>
            <a:chOff x="3671578" y="2012576"/>
            <a:chExt cx="5215273" cy="986250"/>
          </a:xfrm>
        </p:grpSpPr>
        <p:sp>
          <p:nvSpPr>
            <p:cNvPr id="581" name="Google Shape;581;p53"/>
            <p:cNvSpPr txBox="1"/>
            <p:nvPr/>
          </p:nvSpPr>
          <p:spPr>
            <a:xfrm>
              <a:off x="3671578" y="2012576"/>
              <a:ext cx="3324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1. Image </a:t>
              </a:r>
              <a:b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derivatives</a:t>
              </a:r>
              <a:endParaRPr b="1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582" name="Google Shape;582;p53"/>
            <p:cNvGrpSpPr/>
            <p:nvPr/>
          </p:nvGrpSpPr>
          <p:grpSpPr>
            <a:xfrm>
              <a:off x="6445252" y="2133600"/>
              <a:ext cx="2441598" cy="865225"/>
              <a:chOff x="3356" y="1638"/>
              <a:chExt cx="1978" cy="756"/>
            </a:xfrm>
          </p:grpSpPr>
          <p:pic>
            <p:nvPicPr>
              <p:cNvPr id="583" name="Google Shape;583;p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356" y="1684"/>
                <a:ext cx="907" cy="7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4" name="Google Shape;584;p5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321" y="1684"/>
                <a:ext cx="918" cy="7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5" name="Google Shape;585;p53"/>
              <p:cNvSpPr txBox="1"/>
              <p:nvPr/>
            </p:nvSpPr>
            <p:spPr>
              <a:xfrm>
                <a:off x="4059" y="163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</a:t>
                </a:r>
                <a:r>
                  <a:rPr b="1" baseline="-25000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</a:t>
                </a:r>
                <a:endParaRPr b="1" baseline="-25000" i="1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86" name="Google Shape;586;p53"/>
              <p:cNvSpPr txBox="1"/>
              <p:nvPr/>
            </p:nvSpPr>
            <p:spPr>
              <a:xfrm>
                <a:off x="5034" y="163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</a:t>
                </a:r>
                <a:r>
                  <a:rPr b="1" baseline="-25000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y</a:t>
                </a:r>
                <a:endParaRPr b="1" baseline="-25000" i="1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87" name="Google Shape;587;p53"/>
          <p:cNvGrpSpPr/>
          <p:nvPr/>
        </p:nvGrpSpPr>
        <p:grpSpPr>
          <a:xfrm>
            <a:off x="3871675" y="2795587"/>
            <a:ext cx="4835375" cy="903288"/>
            <a:chOff x="2827554" y="2962275"/>
            <a:chExt cx="6029146" cy="903288"/>
          </a:xfrm>
        </p:grpSpPr>
        <p:sp>
          <p:nvSpPr>
            <p:cNvPr id="588" name="Google Shape;588;p53"/>
            <p:cNvSpPr txBox="1"/>
            <p:nvPr/>
          </p:nvSpPr>
          <p:spPr>
            <a:xfrm>
              <a:off x="2827554" y="3106738"/>
              <a:ext cx="2392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2. Square of </a:t>
              </a:r>
              <a: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deri</a:t>
              </a:r>
              <a: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vatives</a:t>
              </a:r>
              <a:endParaRPr b="1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589" name="Google Shape;589;p53"/>
            <p:cNvGrpSpPr/>
            <p:nvPr/>
          </p:nvGrpSpPr>
          <p:grpSpPr>
            <a:xfrm>
              <a:off x="5133975" y="2987675"/>
              <a:ext cx="1274838" cy="877888"/>
              <a:chOff x="5133975" y="2987675"/>
              <a:chExt cx="1274838" cy="877888"/>
            </a:xfrm>
          </p:grpSpPr>
          <p:pic>
            <p:nvPicPr>
              <p:cNvPr id="590" name="Google Shape;590;p5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133975" y="3033713"/>
                <a:ext cx="1196975" cy="831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1" name="Google Shape;591;p53"/>
              <p:cNvSpPr txBox="1"/>
              <p:nvPr/>
            </p:nvSpPr>
            <p:spPr>
              <a:xfrm>
                <a:off x="5942013" y="2987675"/>
                <a:ext cx="4668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</a:t>
                </a:r>
                <a:r>
                  <a:rPr b="1" baseline="-25000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</a:t>
                </a:r>
                <a:r>
                  <a:rPr b="1" baseline="30000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  <a:endParaRPr b="1" baseline="30000" i="1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592" name="Google Shape;592;p53"/>
            <p:cNvGrpSpPr/>
            <p:nvPr/>
          </p:nvGrpSpPr>
          <p:grpSpPr>
            <a:xfrm>
              <a:off x="6365875" y="2962275"/>
              <a:ext cx="1266900" cy="901700"/>
              <a:chOff x="6365875" y="2962275"/>
              <a:chExt cx="1266900" cy="901700"/>
            </a:xfrm>
          </p:grpSpPr>
          <p:pic>
            <p:nvPicPr>
              <p:cNvPr id="593" name="Google Shape;593;p5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365875" y="3033713"/>
                <a:ext cx="1195388" cy="8302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4" name="Google Shape;594;p53"/>
              <p:cNvSpPr txBox="1"/>
              <p:nvPr/>
            </p:nvSpPr>
            <p:spPr>
              <a:xfrm>
                <a:off x="7165975" y="2962275"/>
                <a:ext cx="4668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</a:t>
                </a:r>
                <a:r>
                  <a:rPr b="1" baseline="-25000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y</a:t>
                </a:r>
                <a:r>
                  <a:rPr b="1" baseline="30000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  <a:endParaRPr b="1" baseline="30000" i="1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595" name="Google Shape;595;p53"/>
            <p:cNvGrpSpPr/>
            <p:nvPr/>
          </p:nvGrpSpPr>
          <p:grpSpPr>
            <a:xfrm>
              <a:off x="7588250" y="2962275"/>
              <a:ext cx="1268450" cy="900113"/>
              <a:chOff x="7588250" y="2962275"/>
              <a:chExt cx="1268450" cy="900113"/>
            </a:xfrm>
          </p:grpSpPr>
          <p:pic>
            <p:nvPicPr>
              <p:cNvPr id="596" name="Google Shape;596;p5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588250" y="3025775"/>
                <a:ext cx="1196975" cy="8366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7" name="Google Shape;597;p53"/>
              <p:cNvSpPr txBox="1"/>
              <p:nvPr/>
            </p:nvSpPr>
            <p:spPr>
              <a:xfrm>
                <a:off x="8318500" y="2962275"/>
                <a:ext cx="538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</a:t>
                </a:r>
                <a:r>
                  <a:rPr b="1" baseline="-25000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</a:t>
                </a:r>
                <a:r>
                  <a:rPr b="1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</a:t>
                </a:r>
                <a:r>
                  <a:rPr b="1" baseline="-25000" i="1" lang="en-GB" sz="20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y</a:t>
                </a:r>
                <a:endParaRPr b="1" baseline="-25000" i="1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98" name="Google Shape;598;p53"/>
          <p:cNvGrpSpPr/>
          <p:nvPr/>
        </p:nvGrpSpPr>
        <p:grpSpPr>
          <a:xfrm>
            <a:off x="3801428" y="3767138"/>
            <a:ext cx="5065811" cy="828700"/>
            <a:chOff x="2644952" y="3933825"/>
            <a:chExt cx="6316473" cy="828700"/>
          </a:xfrm>
        </p:grpSpPr>
        <p:sp>
          <p:nvSpPr>
            <p:cNvPr id="599" name="Google Shape;599;p53"/>
            <p:cNvSpPr txBox="1"/>
            <p:nvPr/>
          </p:nvSpPr>
          <p:spPr>
            <a:xfrm>
              <a:off x="2644952" y="3970337"/>
              <a:ext cx="2728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3. Gaussian </a:t>
              </a:r>
              <a:b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b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filter </a:t>
              </a:r>
              <a:r>
                <a:rPr b="1" i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g(</a:t>
              </a:r>
              <a:r>
                <a:rPr b="1" i="1" lang="en-GB" sz="1800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σ</a:t>
              </a:r>
              <a:r>
                <a:rPr b="1" baseline="-25000" i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</a:t>
              </a:r>
              <a:r>
                <a:rPr b="1" i="1" lang="en-GB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)</a:t>
              </a:r>
              <a:endParaRPr b="1" i="1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00" name="Google Shape;600;p5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48263" y="3933825"/>
              <a:ext cx="1182687" cy="823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5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51588" y="3933825"/>
              <a:ext cx="1182687" cy="823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5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597775" y="3933825"/>
              <a:ext cx="1182688" cy="814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53"/>
            <p:cNvSpPr txBox="1"/>
            <p:nvPr/>
          </p:nvSpPr>
          <p:spPr>
            <a:xfrm>
              <a:off x="5616575" y="4364038"/>
              <a:ext cx="9222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g(I</a:t>
              </a:r>
              <a:r>
                <a:rPr b="1" baseline="-25000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x</a:t>
              </a:r>
              <a:r>
                <a:rPr b="1" baseline="30000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r>
                <a:rPr b="1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)</a:t>
              </a:r>
              <a:endParaRPr b="1" i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4" name="Google Shape;604;p53"/>
            <p:cNvSpPr txBox="1"/>
            <p:nvPr/>
          </p:nvSpPr>
          <p:spPr>
            <a:xfrm>
              <a:off x="6838950" y="4364038"/>
              <a:ext cx="9255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g(I</a:t>
              </a:r>
              <a:r>
                <a:rPr b="1" baseline="-25000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</a:t>
              </a:r>
              <a:r>
                <a:rPr b="1" baseline="30000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r>
                <a:rPr b="1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)</a:t>
              </a:r>
              <a:endParaRPr b="1" i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5" name="Google Shape;605;p53"/>
            <p:cNvSpPr txBox="1"/>
            <p:nvPr/>
          </p:nvSpPr>
          <p:spPr>
            <a:xfrm>
              <a:off x="8035925" y="4365625"/>
              <a:ext cx="9255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g(I</a:t>
              </a:r>
              <a:r>
                <a:rPr b="1" baseline="-25000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x</a:t>
              </a:r>
              <a:r>
                <a:rPr b="1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</a:t>
              </a:r>
              <a:r>
                <a:rPr b="1" baseline="-25000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</a:t>
              </a:r>
              <a:r>
                <a:rPr b="1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)</a:t>
              </a:r>
              <a:endParaRPr b="1" i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06" name="Google Shape;606;p53"/>
          <p:cNvGrpSpPr/>
          <p:nvPr/>
        </p:nvGrpSpPr>
        <p:grpSpPr>
          <a:xfrm>
            <a:off x="5144545" y="4680058"/>
            <a:ext cx="1918515" cy="1840180"/>
            <a:chOff x="6337300" y="4868863"/>
            <a:chExt cx="2524362" cy="1941323"/>
          </a:xfrm>
        </p:grpSpPr>
        <p:pic>
          <p:nvPicPr>
            <p:cNvPr id="607" name="Google Shape;607;p5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337300" y="4868863"/>
              <a:ext cx="2447925" cy="189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53"/>
            <p:cNvSpPr txBox="1"/>
            <p:nvPr/>
          </p:nvSpPr>
          <p:spPr>
            <a:xfrm>
              <a:off x="8456662" y="6388086"/>
              <a:ext cx="4050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</a:t>
              </a:r>
              <a:endParaRPr/>
            </a:p>
          </p:txBody>
        </p:sp>
      </p:grpSp>
      <p:pic>
        <p:nvPicPr>
          <p:cNvPr id="609" name="Google Shape;609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9618" y="1897700"/>
            <a:ext cx="3061809" cy="542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53"/>
          <p:cNvGrpSpPr/>
          <p:nvPr/>
        </p:nvGrpSpPr>
        <p:grpSpPr>
          <a:xfrm>
            <a:off x="808737" y="5019448"/>
            <a:ext cx="3669064" cy="602379"/>
            <a:chOff x="776948" y="5209438"/>
            <a:chExt cx="5550778" cy="974408"/>
          </a:xfrm>
        </p:grpSpPr>
        <p:pic>
          <p:nvPicPr>
            <p:cNvPr id="611" name="Google Shape;611;p5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93726" y="5694363"/>
              <a:ext cx="5334000" cy="489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5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76948" y="5209438"/>
              <a:ext cx="4938300" cy="471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3" name="Google Shape;613;p53"/>
          <p:cNvSpPr txBox="1"/>
          <p:nvPr/>
        </p:nvSpPr>
        <p:spPr>
          <a:xfrm>
            <a:off x="322400" y="4316675"/>
            <a:ext cx="4844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rPr>
              <a:t>4. Cornerness function – two strong eigenvalues</a:t>
            </a:r>
            <a:endParaRPr b="1" i="1" sz="2000">
              <a:solidFill>
                <a:srgbClr val="0000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4" name="Google Shape;614;p53"/>
          <p:cNvSpPr txBox="1"/>
          <p:nvPr/>
        </p:nvSpPr>
        <p:spPr>
          <a:xfrm>
            <a:off x="322426" y="5924550"/>
            <a:ext cx="4766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5. Perform non-maximum suppression</a:t>
            </a:r>
            <a:endParaRPr b="1" i="1"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5" name="Google Shape;615;p53"/>
          <p:cNvSpPr txBox="1"/>
          <p:nvPr/>
        </p:nvSpPr>
        <p:spPr>
          <a:xfrm>
            <a:off x="6853691" y="6553200"/>
            <a:ext cx="2290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Krystian Mikolajczyk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4"/>
          <p:cNvSpPr txBox="1"/>
          <p:nvPr>
            <p:ph type="title"/>
          </p:nvPr>
        </p:nvSpPr>
        <p:spPr>
          <a:xfrm>
            <a:off x="554831" y="468131"/>
            <a:ext cx="6457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Harris Detector – Responses </a:t>
            </a:r>
            <a:r>
              <a:rPr lang="en-GB" sz="2000"/>
              <a:t>[Harris88]</a:t>
            </a:r>
            <a:endParaRPr sz="2000"/>
          </a:p>
        </p:txBody>
      </p:sp>
      <p:pic>
        <p:nvPicPr>
          <p:cNvPr id="621" name="Google Shape;621;p54"/>
          <p:cNvPicPr preferRelativeResize="0"/>
          <p:nvPr/>
        </p:nvPicPr>
        <p:blipFill rotWithShape="1">
          <a:blip r:embed="rId3">
            <a:alphaModFix/>
          </a:blip>
          <a:srcRect b="10834" l="12732" r="9056" t="7023"/>
          <a:stretch/>
        </p:blipFill>
        <p:spPr>
          <a:xfrm>
            <a:off x="554831" y="1487306"/>
            <a:ext cx="3205163" cy="337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4"/>
          <p:cNvPicPr preferRelativeResize="0"/>
          <p:nvPr/>
        </p:nvPicPr>
        <p:blipFill rotWithShape="1">
          <a:blip r:embed="rId4">
            <a:alphaModFix/>
          </a:blip>
          <a:srcRect b="10838" l="13136" r="9133" t="6992"/>
          <a:stretch/>
        </p:blipFill>
        <p:spPr>
          <a:xfrm>
            <a:off x="4349875" y="1487301"/>
            <a:ext cx="3812381" cy="337343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4"/>
          <p:cNvSpPr txBox="1"/>
          <p:nvPr/>
        </p:nvSpPr>
        <p:spPr>
          <a:xfrm>
            <a:off x="554831" y="5102044"/>
            <a:ext cx="2531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Effect: A very precise corner detector.</a:t>
            </a:r>
            <a:endParaRPr b="0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4" name="Google Shape;624;p54"/>
          <p:cNvSpPr txBox="1"/>
          <p:nvPr/>
        </p:nvSpPr>
        <p:spPr>
          <a:xfrm>
            <a:off x="6400800" y="6547463"/>
            <a:ext cx="21420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Krystian Mikolajczyk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Shi-Tomasi corner detection</a:t>
            </a:r>
            <a:endParaRPr/>
          </a:p>
        </p:txBody>
      </p:sp>
      <p:sp>
        <p:nvSpPr>
          <p:cNvPr id="631" name="Google Shape;631;p55"/>
          <p:cNvSpPr txBox="1"/>
          <p:nvPr>
            <p:ph idx="1" type="body"/>
          </p:nvPr>
        </p:nvSpPr>
        <p:spPr>
          <a:xfrm>
            <a:off x="286127" y="141765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100"/>
              <a:t>Harris corner response: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/>
              <a:t>Shi-Tomasi corner response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100"/>
              <a:t>More appropriate for tracking</a:t>
            </a:r>
            <a:endParaRPr sz="2100"/>
          </a:p>
        </p:txBody>
      </p:sp>
      <p:pic>
        <p:nvPicPr>
          <p:cNvPr id="632" name="Google Shape;6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910047"/>
            <a:ext cx="3621113" cy="41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75" y="3125622"/>
            <a:ext cx="2379325" cy="33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5" y="1653999"/>
            <a:ext cx="4382899" cy="30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250" y="4262900"/>
            <a:ext cx="2379325" cy="23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6"/>
          <p:cNvSpPr txBox="1"/>
          <p:nvPr>
            <p:ph type="title"/>
          </p:nvPr>
        </p:nvSpPr>
        <p:spPr>
          <a:xfrm>
            <a:off x="342900" y="419315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Harris Detector: Exercise</a:t>
            </a:r>
            <a:endParaRPr/>
          </a:p>
        </p:txBody>
      </p:sp>
      <p:sp>
        <p:nvSpPr>
          <p:cNvPr id="641" name="Google Shape;641;p56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47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42" name="Google Shape;642;p56"/>
          <p:cNvSpPr txBox="1"/>
          <p:nvPr/>
        </p:nvSpPr>
        <p:spPr>
          <a:xfrm>
            <a:off x="5360327" y="6429381"/>
            <a:ext cx="3104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3" name="Google Shape;643;p56"/>
          <p:cNvPicPr preferRelativeResize="0"/>
          <p:nvPr/>
        </p:nvPicPr>
        <p:blipFill rotWithShape="1">
          <a:blip r:embed="rId3">
            <a:alphaModFix/>
          </a:blip>
          <a:srcRect b="941" l="14191" r="17809" t="0"/>
          <a:stretch/>
        </p:blipFill>
        <p:spPr>
          <a:xfrm>
            <a:off x="4894500" y="1524000"/>
            <a:ext cx="3873351" cy="48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6"/>
          <p:cNvSpPr txBox="1"/>
          <p:nvPr/>
        </p:nvSpPr>
        <p:spPr>
          <a:xfrm>
            <a:off x="268275" y="1442025"/>
            <a:ext cx="42255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Implement the pipeline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Step 1. Use </a:t>
            </a:r>
            <a:r>
              <a:rPr i="1" lang="en-GB" sz="2200"/>
              <a:t>np.gradient</a:t>
            </a:r>
            <a:r>
              <a:rPr lang="en-GB" sz="2200"/>
              <a:t> to calculate image gradients and </a:t>
            </a:r>
            <a:r>
              <a:rPr i="1" lang="en-GB" sz="2200"/>
              <a:t>skimage.filters.gaussian</a:t>
            </a:r>
            <a:r>
              <a:rPr lang="en-GB" sz="2200"/>
              <a:t>.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Calculate theta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Use </a:t>
            </a:r>
            <a:r>
              <a:rPr i="1" lang="en-GB" sz="2200"/>
              <a:t>skimage.measure.label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7"/>
          <p:cNvSpPr txBox="1"/>
          <p:nvPr>
            <p:ph type="title"/>
          </p:nvPr>
        </p:nvSpPr>
        <p:spPr>
          <a:xfrm>
            <a:off x="342900" y="419315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Harris Detector: Exercise</a:t>
            </a:r>
            <a:endParaRPr/>
          </a:p>
        </p:txBody>
      </p:sp>
      <p:sp>
        <p:nvSpPr>
          <p:cNvPr id="650" name="Google Shape;650;p57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47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5360327" y="6429381"/>
            <a:ext cx="3104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2" name="Google Shape;652;p57"/>
          <p:cNvSpPr txBox="1"/>
          <p:nvPr/>
        </p:nvSpPr>
        <p:spPr>
          <a:xfrm>
            <a:off x="268275" y="1442025"/>
            <a:ext cx="42255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Implement the pipeline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Step 1. Use </a:t>
            </a:r>
            <a:r>
              <a:rPr i="1" lang="en-GB" sz="2200"/>
              <a:t>np.gradient</a:t>
            </a:r>
            <a:r>
              <a:rPr lang="en-GB" sz="2200"/>
              <a:t> to calculate image gradients and </a:t>
            </a:r>
            <a:r>
              <a:rPr i="1" lang="en-GB" sz="2200"/>
              <a:t>skimage.filters.gaussian</a:t>
            </a:r>
            <a:r>
              <a:rPr lang="en-GB" sz="2200"/>
              <a:t>.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Calculate theta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Use </a:t>
            </a:r>
            <a:r>
              <a:rPr i="1" lang="en-GB" sz="2200"/>
              <a:t>skimage.measure.label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Test the pipeline using 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Shift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Scaling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GB" sz="2200"/>
              <a:t>Rotating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653" name="Google Shape;653;p57"/>
          <p:cNvPicPr preferRelativeResize="0"/>
          <p:nvPr/>
        </p:nvPicPr>
        <p:blipFill rotWithShape="1">
          <a:blip r:embed="rId3">
            <a:alphaModFix/>
          </a:blip>
          <a:srcRect b="0" l="10352" r="24292" t="0"/>
          <a:stretch/>
        </p:blipFill>
        <p:spPr>
          <a:xfrm>
            <a:off x="4980950" y="1300175"/>
            <a:ext cx="3722424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4475" lvl="0" marL="257175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00"/>
              <a:buChar char="●"/>
            </a:pPr>
            <a:r>
              <a:rPr lang="en-GB" sz="2200"/>
              <a:t>Translation invariance?</a:t>
            </a:r>
            <a:endParaRPr sz="2200"/>
          </a:p>
        </p:txBody>
      </p:sp>
      <p:sp>
        <p:nvSpPr>
          <p:cNvPr id="659" name="Google Shape;659;p58"/>
          <p:cNvSpPr txBox="1"/>
          <p:nvPr/>
        </p:nvSpPr>
        <p:spPr>
          <a:xfrm>
            <a:off x="6661546" y="6477000"/>
            <a:ext cx="1993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Kristen Grauman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58"/>
          <p:cNvSpPr txBox="1"/>
          <p:nvPr>
            <p:ph type="title"/>
          </p:nvPr>
        </p:nvSpPr>
        <p:spPr>
          <a:xfrm>
            <a:off x="457202" y="330203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Harris Detector: Properties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9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44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/>
              <a:t>Translation invariance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200"/>
              <a:buChar char="●"/>
            </a:pPr>
            <a:r>
              <a:rPr lang="en-GB" sz="2200"/>
              <a:t>Rotation invariance?</a:t>
            </a:r>
            <a:endParaRPr sz="2200"/>
          </a:p>
        </p:txBody>
      </p:sp>
      <p:sp>
        <p:nvSpPr>
          <p:cNvPr id="666" name="Google Shape;666;p59"/>
          <p:cNvSpPr txBox="1"/>
          <p:nvPr/>
        </p:nvSpPr>
        <p:spPr>
          <a:xfrm>
            <a:off x="2738438" y="4802188"/>
            <a:ext cx="372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Ellipse rotates but its shape (i.e. eigenvalues) remains the same</a:t>
            </a:r>
            <a:endParaRPr b="1"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67" name="Google Shape;667;p59"/>
          <p:cNvGrpSpPr/>
          <p:nvPr/>
        </p:nvGrpSpPr>
        <p:grpSpPr>
          <a:xfrm>
            <a:off x="3339913" y="2819401"/>
            <a:ext cx="2545598" cy="1588612"/>
            <a:chOff x="2556154" y="2519363"/>
            <a:chExt cx="3394131" cy="1588612"/>
          </a:xfrm>
        </p:grpSpPr>
        <p:grpSp>
          <p:nvGrpSpPr>
            <p:cNvPr id="668" name="Google Shape;668;p59"/>
            <p:cNvGrpSpPr/>
            <p:nvPr/>
          </p:nvGrpSpPr>
          <p:grpSpPr>
            <a:xfrm>
              <a:off x="2667000" y="2519363"/>
              <a:ext cx="685532" cy="685668"/>
              <a:chOff x="1248" y="1584"/>
              <a:chExt cx="1535" cy="1248"/>
            </a:xfrm>
          </p:grpSpPr>
          <p:sp>
            <p:nvSpPr>
              <p:cNvPr id="669" name="Google Shape;669;p59"/>
              <p:cNvSpPr/>
              <p:nvPr/>
            </p:nvSpPr>
            <p:spPr>
              <a:xfrm>
                <a:off x="1248" y="1584"/>
                <a:ext cx="1500" cy="1200"/>
              </a:xfrm>
              <a:prstGeom prst="rect">
                <a:avLst/>
              </a:prstGeom>
              <a:solidFill>
                <a:srgbClr val="BBE0E3">
                  <a:alpha val="4980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59"/>
              <p:cNvSpPr/>
              <p:nvPr/>
            </p:nvSpPr>
            <p:spPr>
              <a:xfrm>
                <a:off x="1680" y="2016"/>
                <a:ext cx="1103" cy="816"/>
              </a:xfrm>
              <a:custGeom>
                <a:rect b="b" l="l" r="r" t="t"/>
                <a:pathLst>
                  <a:path extrusionOk="0" h="528" w="720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rgbClr val="BBE0E3">
                  <a:alpha val="49800"/>
                </a:srgbClr>
              </a:solidFill>
              <a:ln cap="flat" cmpd="sng" w="444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59"/>
            <p:cNvGrpSpPr/>
            <p:nvPr/>
          </p:nvGrpSpPr>
          <p:grpSpPr>
            <a:xfrm>
              <a:off x="5105400" y="2519363"/>
              <a:ext cx="765250" cy="797016"/>
              <a:chOff x="2928" y="1776"/>
              <a:chExt cx="482" cy="502"/>
            </a:xfrm>
          </p:grpSpPr>
          <p:sp>
            <p:nvSpPr>
              <p:cNvPr id="672" name="Google Shape;672;p59"/>
              <p:cNvSpPr/>
              <p:nvPr/>
            </p:nvSpPr>
            <p:spPr>
              <a:xfrm>
                <a:off x="2928" y="1776"/>
                <a:ext cx="300" cy="300"/>
              </a:xfrm>
              <a:prstGeom prst="rect">
                <a:avLst/>
              </a:prstGeom>
              <a:solidFill>
                <a:srgbClr val="BBE0E3">
                  <a:alpha val="4980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59"/>
              <p:cNvSpPr/>
              <p:nvPr/>
            </p:nvSpPr>
            <p:spPr>
              <a:xfrm rot="3024712">
                <a:off x="2987" y="1873"/>
                <a:ext cx="364" cy="323"/>
              </a:xfrm>
              <a:custGeom>
                <a:rect b="b" l="l" r="r" t="t"/>
                <a:pathLst>
                  <a:path extrusionOk="0" h="528" w="720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rgbClr val="BBE0E3">
                  <a:alpha val="49800"/>
                </a:srgbClr>
              </a:solidFill>
              <a:ln cap="flat" cmpd="sng" w="444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4" name="Google Shape;674;p59"/>
            <p:cNvSpPr/>
            <p:nvPr/>
          </p:nvSpPr>
          <p:spPr>
            <a:xfrm>
              <a:off x="3886200" y="2747963"/>
              <a:ext cx="761994" cy="761994"/>
            </a:xfrm>
            <a:custGeom>
              <a:rect b="b" l="l" r="r" t="t"/>
              <a:pathLst>
                <a:path extrusionOk="0" h="21600" w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extrusionOk="0" h="21600" w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extrusionOk="0" h="21600" w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BBE0E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5" name="Google Shape;675;p59"/>
            <p:cNvGrpSpPr/>
            <p:nvPr/>
          </p:nvGrpSpPr>
          <p:grpSpPr>
            <a:xfrm rot="-1269191">
              <a:off x="2575087" y="3658084"/>
              <a:ext cx="965729" cy="285254"/>
              <a:chOff x="1536" y="2496"/>
              <a:chExt cx="1200" cy="300"/>
            </a:xfrm>
          </p:grpSpPr>
          <p:sp>
            <p:nvSpPr>
              <p:cNvPr id="676" name="Google Shape;676;p59"/>
              <p:cNvSpPr/>
              <p:nvPr/>
            </p:nvSpPr>
            <p:spPr>
              <a:xfrm>
                <a:off x="1536" y="2496"/>
                <a:ext cx="1200" cy="300"/>
              </a:xfrm>
              <a:prstGeom prst="ellipse">
                <a:avLst/>
              </a:prstGeom>
              <a:solidFill>
                <a:srgbClr val="7CF6D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77" name="Google Shape;677;p59"/>
              <p:cNvCxnSpPr/>
              <p:nvPr/>
            </p:nvCxnSpPr>
            <p:spPr>
              <a:xfrm>
                <a:off x="1536" y="2688"/>
                <a:ext cx="1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8" name="Google Shape;678;p59"/>
              <p:cNvCxnSpPr/>
              <p:nvPr/>
            </p:nvCxnSpPr>
            <p:spPr>
              <a:xfrm>
                <a:off x="2112" y="2496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79" name="Google Shape;679;p59"/>
            <p:cNvGrpSpPr/>
            <p:nvPr/>
          </p:nvGrpSpPr>
          <p:grpSpPr>
            <a:xfrm rot="1035916">
              <a:off x="4963983" y="3669895"/>
              <a:ext cx="965729" cy="285254"/>
              <a:chOff x="1536" y="2496"/>
              <a:chExt cx="1200" cy="300"/>
            </a:xfrm>
          </p:grpSpPr>
          <p:sp>
            <p:nvSpPr>
              <p:cNvPr id="680" name="Google Shape;680;p59"/>
              <p:cNvSpPr/>
              <p:nvPr/>
            </p:nvSpPr>
            <p:spPr>
              <a:xfrm>
                <a:off x="1536" y="2496"/>
                <a:ext cx="1200" cy="300"/>
              </a:xfrm>
              <a:prstGeom prst="ellipse">
                <a:avLst/>
              </a:prstGeom>
              <a:solidFill>
                <a:srgbClr val="7CF6D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81" name="Google Shape;681;p59"/>
              <p:cNvCxnSpPr/>
              <p:nvPr/>
            </p:nvCxnSpPr>
            <p:spPr>
              <a:xfrm>
                <a:off x="1536" y="2688"/>
                <a:ext cx="1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59"/>
              <p:cNvCxnSpPr/>
              <p:nvPr/>
            </p:nvCxnSpPr>
            <p:spPr>
              <a:xfrm>
                <a:off x="2112" y="2496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83" name="Google Shape;683;p59"/>
          <p:cNvSpPr txBox="1"/>
          <p:nvPr/>
        </p:nvSpPr>
        <p:spPr>
          <a:xfrm>
            <a:off x="1915725" y="5835649"/>
            <a:ext cx="5367300" cy="84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Corner response </a:t>
            </a:r>
            <a:r>
              <a:rPr b="1" i="1" lang="en-GB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b="1" lang="en-GB" sz="24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is invariant to image rotation</a:t>
            </a:r>
            <a:endParaRPr b="1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4" name="Google Shape;684;p59"/>
          <p:cNvSpPr txBox="1"/>
          <p:nvPr/>
        </p:nvSpPr>
        <p:spPr>
          <a:xfrm>
            <a:off x="7271146" y="6324600"/>
            <a:ext cx="1993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Kristen Grauman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5" name="Google Shape;685;p59"/>
          <p:cNvSpPr txBox="1"/>
          <p:nvPr>
            <p:ph type="title"/>
          </p:nvPr>
        </p:nvSpPr>
        <p:spPr>
          <a:xfrm>
            <a:off x="457202" y="330203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Harris Detector: Properties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0"/>
          <p:cNvSpPr txBox="1"/>
          <p:nvPr>
            <p:ph type="title"/>
          </p:nvPr>
        </p:nvSpPr>
        <p:spPr>
          <a:xfrm>
            <a:off x="457202" y="330203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Harris Detector: Properties</a:t>
            </a:r>
            <a:endParaRPr/>
          </a:p>
        </p:txBody>
      </p:sp>
      <p:sp>
        <p:nvSpPr>
          <p:cNvPr id="691" name="Google Shape;691;p60"/>
          <p:cNvSpPr txBox="1"/>
          <p:nvPr>
            <p:ph idx="1" type="body"/>
          </p:nvPr>
        </p:nvSpPr>
        <p:spPr>
          <a:xfrm>
            <a:off x="457202" y="1371603"/>
            <a:ext cx="7931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44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/>
              <a:t>Translation invariance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/>
              <a:t>Rotation invariance</a:t>
            </a:r>
            <a:endParaRPr sz="2200"/>
          </a:p>
          <a:p>
            <a:pPr indent="-244475" lvl="0" marL="257175" rtl="0" algn="l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200"/>
              <a:buChar char="●"/>
            </a:pPr>
            <a:r>
              <a:rPr lang="en-GB" sz="2200"/>
              <a:t>Scale invariance?</a:t>
            </a:r>
            <a:endParaRPr sz="2200"/>
          </a:p>
        </p:txBody>
      </p:sp>
      <p:sp>
        <p:nvSpPr>
          <p:cNvPr id="692" name="Google Shape;692;p60"/>
          <p:cNvSpPr txBox="1"/>
          <p:nvPr/>
        </p:nvSpPr>
        <p:spPr>
          <a:xfrm>
            <a:off x="2257925" y="5876649"/>
            <a:ext cx="3906600" cy="83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b="1" lang="en-GB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ot</a:t>
            </a:r>
            <a:r>
              <a:rPr b="1" lang="en-GB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invariant to image scale!</a:t>
            </a:r>
            <a:endParaRPr b="1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93" name="Google Shape;693;p60"/>
          <p:cNvGrpSpPr/>
          <p:nvPr/>
        </p:nvGrpSpPr>
        <p:grpSpPr>
          <a:xfrm>
            <a:off x="2877741" y="3275013"/>
            <a:ext cx="332182" cy="434976"/>
            <a:chOff x="7024688" y="3176588"/>
            <a:chExt cx="442910" cy="434976"/>
          </a:xfrm>
        </p:grpSpPr>
        <p:sp>
          <p:nvSpPr>
            <p:cNvPr id="694" name="Google Shape;694;p60"/>
            <p:cNvSpPr/>
            <p:nvPr/>
          </p:nvSpPr>
          <p:spPr>
            <a:xfrm>
              <a:off x="7086600" y="3281363"/>
              <a:ext cx="380998" cy="330201"/>
            </a:xfrm>
            <a:custGeom>
              <a:rect b="b" l="l" r="r" t="t"/>
              <a:pathLst>
                <a:path extrusionOk="0" h="1264" w="1728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60"/>
            <p:cNvSpPr/>
            <p:nvPr/>
          </p:nvSpPr>
          <p:spPr>
            <a:xfrm>
              <a:off x="7024688" y="3176588"/>
              <a:ext cx="381000" cy="381000"/>
            </a:xfrm>
            <a:prstGeom prst="rect">
              <a:avLst/>
            </a:prstGeom>
            <a:solidFill>
              <a:srgbClr val="BBE0E3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" name="Google Shape;696;p60"/>
          <p:cNvGrpSpPr/>
          <p:nvPr/>
        </p:nvGrpSpPr>
        <p:grpSpPr>
          <a:xfrm>
            <a:off x="5338763" y="2776538"/>
            <a:ext cx="2114550" cy="2195513"/>
            <a:chOff x="1219200" y="2711450"/>
            <a:chExt cx="2819400" cy="2195513"/>
          </a:xfrm>
        </p:grpSpPr>
        <p:sp>
          <p:nvSpPr>
            <p:cNvPr id="697" name="Google Shape;697;p60"/>
            <p:cNvSpPr/>
            <p:nvPr/>
          </p:nvSpPr>
          <p:spPr>
            <a:xfrm>
              <a:off x="1295400" y="2900363"/>
              <a:ext cx="2743200" cy="2006600"/>
            </a:xfrm>
            <a:custGeom>
              <a:rect b="b" l="l" r="r" t="t"/>
              <a:pathLst>
                <a:path extrusionOk="0" h="1264" w="1728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60"/>
            <p:cNvSpPr/>
            <p:nvPr/>
          </p:nvSpPr>
          <p:spPr>
            <a:xfrm>
              <a:off x="1219200" y="3459163"/>
              <a:ext cx="381000" cy="381000"/>
            </a:xfrm>
            <a:prstGeom prst="rect">
              <a:avLst/>
            </a:prstGeom>
            <a:solidFill>
              <a:srgbClr val="BBE0E3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0"/>
            <p:cNvSpPr/>
            <p:nvPr/>
          </p:nvSpPr>
          <p:spPr>
            <a:xfrm>
              <a:off x="1600200" y="2925763"/>
              <a:ext cx="381000" cy="381000"/>
            </a:xfrm>
            <a:prstGeom prst="rect">
              <a:avLst/>
            </a:prstGeom>
            <a:solidFill>
              <a:srgbClr val="BBE0E3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0"/>
            <p:cNvSpPr/>
            <p:nvPr/>
          </p:nvSpPr>
          <p:spPr>
            <a:xfrm>
              <a:off x="2452688" y="2711450"/>
              <a:ext cx="381000" cy="381000"/>
            </a:xfrm>
            <a:prstGeom prst="rect">
              <a:avLst/>
            </a:prstGeom>
            <a:solidFill>
              <a:srgbClr val="BBE0E3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p60"/>
          <p:cNvSpPr/>
          <p:nvPr/>
        </p:nvSpPr>
        <p:spPr>
          <a:xfrm>
            <a:off x="3750469" y="3067050"/>
            <a:ext cx="1257282" cy="838188"/>
          </a:xfrm>
          <a:custGeom>
            <a:rect b="b" l="l" r="r" t="t"/>
            <a:pathLst>
              <a:path extrusionOk="0" h="21600" w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extrusionOk="0" h="21600" w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extrusionOk="0" h="21600" w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60"/>
          <p:cNvSpPr txBox="1"/>
          <p:nvPr/>
        </p:nvSpPr>
        <p:spPr>
          <a:xfrm>
            <a:off x="5448300" y="4479926"/>
            <a:ext cx="19431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points will be classified as </a:t>
            </a:r>
            <a:r>
              <a:rPr b="1" lang="en-GB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edges</a:t>
            </a:r>
            <a:r>
              <a:rPr b="1"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3" name="Google Shape;703;p60"/>
          <p:cNvSpPr txBox="1"/>
          <p:nvPr/>
        </p:nvSpPr>
        <p:spPr>
          <a:xfrm>
            <a:off x="2530074" y="4479925"/>
            <a:ext cx="1404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Corner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4" name="Google Shape;704;p60"/>
          <p:cNvSpPr txBox="1"/>
          <p:nvPr/>
        </p:nvSpPr>
        <p:spPr>
          <a:xfrm>
            <a:off x="6661546" y="6324600"/>
            <a:ext cx="1993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Kristen Grauman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1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Detecting Blobs</a:t>
            </a:r>
            <a:endParaRPr/>
          </a:p>
        </p:txBody>
      </p:sp>
      <p:sp>
        <p:nvSpPr>
          <p:cNvPr id="711" name="Google Shape;711;p61"/>
          <p:cNvSpPr txBox="1"/>
          <p:nvPr>
            <p:ph idx="1" type="body"/>
          </p:nvPr>
        </p:nvSpPr>
        <p:spPr>
          <a:xfrm>
            <a:off x="457200" y="1600202"/>
            <a:ext cx="7931700" cy="160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Blobs are distinctive regions, usually of different brightness.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They are useful to calculate features over them, to match this regions over different images</a:t>
            </a:r>
            <a:endParaRPr/>
          </a:p>
        </p:txBody>
      </p:sp>
      <p:pic>
        <p:nvPicPr>
          <p:cNvPr id="712" name="Google Shape;7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850" y="2575250"/>
            <a:ext cx="5414249" cy="31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1"/>
          <p:cNvSpPr txBox="1"/>
          <p:nvPr/>
        </p:nvSpPr>
        <p:spPr>
          <a:xfrm>
            <a:off x="2342850" y="5949725"/>
            <a:ext cx="6118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Sift blobs example - keypoints are usually not at the corners, but more likely at the center of blobs (look at the penguin)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Source https://chrisjmccormick.files.wordpress.com/2013/01/siftmatching.png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387549" y="461366"/>
            <a:ext cx="65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Matching </a:t>
            </a:r>
            <a:r>
              <a:rPr lang="en-GB"/>
              <a:t>pairs of images </a:t>
            </a:r>
            <a:r>
              <a:rPr i="1" lang="en-GB"/>
              <a:t>locally</a:t>
            </a:r>
            <a:endParaRPr i="1"/>
          </a:p>
        </p:txBody>
      </p:sp>
      <p:pic>
        <p:nvPicPr>
          <p:cNvPr id="167" name="Google Shape;1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6263" y="4455588"/>
            <a:ext cx="647700" cy="64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35"/>
          <p:cNvGrpSpPr/>
          <p:nvPr/>
        </p:nvGrpSpPr>
        <p:grpSpPr>
          <a:xfrm>
            <a:off x="496323" y="4409513"/>
            <a:ext cx="1465797" cy="1328531"/>
            <a:chOff x="884187" y="5111154"/>
            <a:chExt cx="1954396" cy="1329196"/>
          </a:xfrm>
        </p:grpSpPr>
        <p:pic>
          <p:nvPicPr>
            <p:cNvPr id="169" name="Google Shape;169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0321" y="5157788"/>
              <a:ext cx="933450" cy="866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0" name="Google Shape;170;p35"/>
            <p:cNvGrpSpPr/>
            <p:nvPr/>
          </p:nvGrpSpPr>
          <p:grpSpPr>
            <a:xfrm>
              <a:off x="884187" y="5111154"/>
              <a:ext cx="276900" cy="873734"/>
              <a:chOff x="884187" y="5111154"/>
              <a:chExt cx="276900" cy="873734"/>
            </a:xfrm>
          </p:grpSpPr>
          <p:cxnSp>
            <p:nvCxnSpPr>
              <p:cNvPr id="171" name="Google Shape;171;p35"/>
              <p:cNvCxnSpPr/>
              <p:nvPr/>
            </p:nvCxnSpPr>
            <p:spPr>
              <a:xfrm>
                <a:off x="1130968" y="5157788"/>
                <a:ext cx="0" cy="827100"/>
              </a:xfrm>
              <a:prstGeom prst="straightConnector1">
                <a:avLst/>
              </a:prstGeom>
              <a:noFill/>
              <a:ln cap="sq" cmpd="sng" w="12700">
                <a:solidFill>
                  <a:schemeClr val="dk1"/>
                </a:solidFill>
                <a:prstDash val="solid"/>
                <a:round/>
                <a:headEnd len="sm" w="sm" type="triangle"/>
                <a:tailEnd len="sm" w="sm" type="triangle"/>
              </a:ln>
            </p:spPr>
          </p:cxnSp>
          <p:sp>
            <p:nvSpPr>
              <p:cNvPr id="172" name="Google Shape;172;p35"/>
              <p:cNvSpPr txBox="1"/>
              <p:nvPr/>
            </p:nvSpPr>
            <p:spPr>
              <a:xfrm rot="-5400000">
                <a:off x="608337" y="5387004"/>
                <a:ext cx="828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 pixels</a:t>
                </a:r>
                <a:endParaRPr b="1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73" name="Google Shape;173;p35"/>
            <p:cNvGrpSpPr/>
            <p:nvPr/>
          </p:nvGrpSpPr>
          <p:grpSpPr>
            <a:xfrm>
              <a:off x="1327146" y="6165850"/>
              <a:ext cx="1511437" cy="274500"/>
              <a:chOff x="1655763" y="6165850"/>
              <a:chExt cx="1511437" cy="274500"/>
            </a:xfrm>
          </p:grpSpPr>
          <p:cxnSp>
            <p:nvCxnSpPr>
              <p:cNvPr id="174" name="Google Shape;174;p35"/>
              <p:cNvCxnSpPr/>
              <p:nvPr/>
            </p:nvCxnSpPr>
            <p:spPr>
              <a:xfrm>
                <a:off x="1655763" y="6200775"/>
                <a:ext cx="936600" cy="0"/>
              </a:xfrm>
              <a:prstGeom prst="straightConnector1">
                <a:avLst/>
              </a:prstGeom>
              <a:noFill/>
              <a:ln cap="sq" cmpd="sng" w="12700">
                <a:solidFill>
                  <a:schemeClr val="dk1"/>
                </a:solidFill>
                <a:prstDash val="solid"/>
                <a:round/>
                <a:headEnd len="sm" w="sm" type="triangle"/>
                <a:tailEnd len="sm" w="sm" type="triangle"/>
              </a:ln>
            </p:spPr>
          </p:cxnSp>
          <p:sp>
            <p:nvSpPr>
              <p:cNvPr id="175" name="Google Shape;175;p35"/>
              <p:cNvSpPr txBox="1"/>
              <p:nvPr/>
            </p:nvSpPr>
            <p:spPr>
              <a:xfrm>
                <a:off x="1727200" y="6165850"/>
                <a:ext cx="1440000" cy="27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 pixels</a:t>
                </a:r>
                <a:endParaRPr b="1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176" name="Google Shape;176;p35"/>
          <p:cNvSpPr txBox="1"/>
          <p:nvPr/>
        </p:nvSpPr>
        <p:spPr>
          <a:xfrm>
            <a:off x="2179850" y="4131738"/>
            <a:ext cx="12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Similarity measure</a:t>
            </a:r>
            <a:endParaRPr b="1"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35"/>
          <p:cNvSpPr/>
          <p:nvPr/>
        </p:nvSpPr>
        <p:spPr>
          <a:xfrm>
            <a:off x="2529895" y="4742926"/>
            <a:ext cx="459600" cy="252300"/>
          </a:xfrm>
          <a:prstGeom prst="leftRightArrow">
            <a:avLst>
              <a:gd fmla="val 50000" name="adj1"/>
              <a:gd fmla="val 48553" name="adj2"/>
            </a:avLst>
          </a:prstGeom>
          <a:noFill/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35"/>
          <p:cNvGrpSpPr/>
          <p:nvPr/>
        </p:nvGrpSpPr>
        <p:grpSpPr>
          <a:xfrm>
            <a:off x="1665501" y="4095368"/>
            <a:ext cx="837049" cy="1225665"/>
            <a:chOff x="2771775" y="4797425"/>
            <a:chExt cx="1116066" cy="1225788"/>
          </a:xfrm>
        </p:grpSpPr>
        <p:grpSp>
          <p:nvGrpSpPr>
            <p:cNvPr id="179" name="Google Shape;179;p35"/>
            <p:cNvGrpSpPr/>
            <p:nvPr/>
          </p:nvGrpSpPr>
          <p:grpSpPr>
            <a:xfrm>
              <a:off x="2771775" y="5265735"/>
              <a:ext cx="684855" cy="717501"/>
              <a:chOff x="1859" y="3339"/>
              <a:chExt cx="300" cy="391"/>
            </a:xfrm>
          </p:grpSpPr>
          <p:cxnSp>
            <p:nvCxnSpPr>
              <p:cNvPr id="180" name="Google Shape;180;p35"/>
              <p:cNvCxnSpPr/>
              <p:nvPr/>
            </p:nvCxnSpPr>
            <p:spPr>
              <a:xfrm>
                <a:off x="1859" y="3362"/>
                <a:ext cx="0" cy="300"/>
              </a:xfrm>
              <a:prstGeom prst="straightConnector1">
                <a:avLst/>
              </a:prstGeom>
              <a:noFill/>
              <a:ln cap="sq" cmpd="sng" w="12700">
                <a:solidFill>
                  <a:schemeClr val="dk1"/>
                </a:solidFill>
                <a:prstDash val="solid"/>
                <a:round/>
                <a:headEnd len="sm" w="sm" type="triangle"/>
                <a:tailEnd len="sm" w="sm" type="none"/>
              </a:ln>
            </p:spPr>
          </p:cxnSp>
          <p:cxnSp>
            <p:nvCxnSpPr>
              <p:cNvPr id="181" name="Google Shape;181;p35"/>
              <p:cNvCxnSpPr/>
              <p:nvPr/>
            </p:nvCxnSpPr>
            <p:spPr>
              <a:xfrm>
                <a:off x="1859" y="3640"/>
                <a:ext cx="300" cy="0"/>
              </a:xfrm>
              <a:prstGeom prst="straightConnector1">
                <a:avLst/>
              </a:prstGeom>
              <a:noFill/>
              <a:ln cap="sq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</p:cxnSp>
          <p:sp>
            <p:nvSpPr>
              <p:cNvPr id="182" name="Google Shape;182;p35"/>
              <p:cNvSpPr/>
              <p:nvPr/>
            </p:nvSpPr>
            <p:spPr>
              <a:xfrm>
                <a:off x="1882" y="3498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5"/>
              <p:cNvSpPr/>
              <p:nvPr/>
            </p:nvSpPr>
            <p:spPr>
              <a:xfrm>
                <a:off x="1904" y="3498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5"/>
              <p:cNvSpPr/>
              <p:nvPr/>
            </p:nvSpPr>
            <p:spPr>
              <a:xfrm>
                <a:off x="1927" y="3498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35"/>
              <p:cNvSpPr/>
              <p:nvPr/>
            </p:nvSpPr>
            <p:spPr>
              <a:xfrm>
                <a:off x="1950" y="3430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35"/>
              <p:cNvSpPr/>
              <p:nvPr/>
            </p:nvSpPr>
            <p:spPr>
              <a:xfrm>
                <a:off x="1972" y="3498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5"/>
              <p:cNvSpPr/>
              <p:nvPr/>
            </p:nvSpPr>
            <p:spPr>
              <a:xfrm>
                <a:off x="1995" y="3385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5"/>
              <p:cNvSpPr/>
              <p:nvPr/>
            </p:nvSpPr>
            <p:spPr>
              <a:xfrm>
                <a:off x="2018" y="3362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35"/>
              <p:cNvSpPr/>
              <p:nvPr/>
            </p:nvSpPr>
            <p:spPr>
              <a:xfrm>
                <a:off x="2040" y="3339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35"/>
              <p:cNvSpPr/>
              <p:nvPr/>
            </p:nvSpPr>
            <p:spPr>
              <a:xfrm>
                <a:off x="2063" y="3339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35"/>
              <p:cNvSpPr/>
              <p:nvPr/>
            </p:nvSpPr>
            <p:spPr>
              <a:xfrm>
                <a:off x="2086" y="3362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35"/>
              <p:cNvSpPr/>
              <p:nvPr/>
            </p:nvSpPr>
            <p:spPr>
              <a:xfrm>
                <a:off x="2108" y="3498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35"/>
              <p:cNvSpPr/>
              <p:nvPr/>
            </p:nvSpPr>
            <p:spPr>
              <a:xfrm>
                <a:off x="2131" y="3498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4" name="Google Shape;194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51163" y="4797425"/>
              <a:ext cx="349249" cy="395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35"/>
            <p:cNvSpPr txBox="1"/>
            <p:nvPr/>
          </p:nvSpPr>
          <p:spPr>
            <a:xfrm>
              <a:off x="3001941" y="5776913"/>
              <a:ext cx="88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1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e.g.</a:t>
              </a:r>
              <a:r>
                <a:rPr b="1" lang="en-GB" sz="1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color</a:t>
              </a:r>
              <a:endParaRPr b="1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6" name="Google Shape;196;p35"/>
          <p:cNvGrpSpPr/>
          <p:nvPr/>
        </p:nvGrpSpPr>
        <p:grpSpPr>
          <a:xfrm>
            <a:off x="3307368" y="4131902"/>
            <a:ext cx="728621" cy="1178164"/>
            <a:chOff x="4967288" y="4833938"/>
            <a:chExt cx="971494" cy="1178282"/>
          </a:xfrm>
        </p:grpSpPr>
        <p:grpSp>
          <p:nvGrpSpPr>
            <p:cNvPr id="197" name="Google Shape;197;p35"/>
            <p:cNvGrpSpPr/>
            <p:nvPr/>
          </p:nvGrpSpPr>
          <p:grpSpPr>
            <a:xfrm>
              <a:off x="4967288" y="5300663"/>
              <a:ext cx="625816" cy="682999"/>
              <a:chOff x="3515" y="3498"/>
              <a:chExt cx="300" cy="368"/>
            </a:xfrm>
          </p:grpSpPr>
          <p:cxnSp>
            <p:nvCxnSpPr>
              <p:cNvPr id="198" name="Google Shape;198;p35"/>
              <p:cNvCxnSpPr/>
              <p:nvPr/>
            </p:nvCxnSpPr>
            <p:spPr>
              <a:xfrm>
                <a:off x="3515" y="3498"/>
                <a:ext cx="0" cy="300"/>
              </a:xfrm>
              <a:prstGeom prst="straightConnector1">
                <a:avLst/>
              </a:prstGeom>
              <a:noFill/>
              <a:ln cap="sq" cmpd="sng" w="12700">
                <a:solidFill>
                  <a:schemeClr val="dk1"/>
                </a:solidFill>
                <a:prstDash val="solid"/>
                <a:round/>
                <a:headEnd len="sm" w="sm" type="triangle"/>
                <a:tailEnd len="sm" w="sm" type="none"/>
              </a:ln>
            </p:spPr>
          </p:cxnSp>
          <p:cxnSp>
            <p:nvCxnSpPr>
              <p:cNvPr id="199" name="Google Shape;199;p35"/>
              <p:cNvCxnSpPr/>
              <p:nvPr/>
            </p:nvCxnSpPr>
            <p:spPr>
              <a:xfrm>
                <a:off x="3515" y="3749"/>
                <a:ext cx="300" cy="0"/>
              </a:xfrm>
              <a:prstGeom prst="straightConnector1">
                <a:avLst/>
              </a:prstGeom>
              <a:noFill/>
              <a:ln cap="sq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triangle"/>
              </a:ln>
            </p:spPr>
          </p:cxnSp>
          <p:sp>
            <p:nvSpPr>
              <p:cNvPr id="200" name="Google Shape;200;p35"/>
              <p:cNvSpPr/>
              <p:nvPr/>
            </p:nvSpPr>
            <p:spPr>
              <a:xfrm>
                <a:off x="3538" y="3634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35"/>
              <p:cNvSpPr/>
              <p:nvPr/>
            </p:nvSpPr>
            <p:spPr>
              <a:xfrm>
                <a:off x="3560" y="3634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5"/>
              <p:cNvSpPr/>
              <p:nvPr/>
            </p:nvSpPr>
            <p:spPr>
              <a:xfrm>
                <a:off x="3583" y="3634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5"/>
              <p:cNvSpPr/>
              <p:nvPr/>
            </p:nvSpPr>
            <p:spPr>
              <a:xfrm>
                <a:off x="3606" y="3566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5"/>
              <p:cNvSpPr/>
              <p:nvPr/>
            </p:nvSpPr>
            <p:spPr>
              <a:xfrm>
                <a:off x="3628" y="3543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5"/>
              <p:cNvSpPr/>
              <p:nvPr/>
            </p:nvSpPr>
            <p:spPr>
              <a:xfrm>
                <a:off x="3651" y="3634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35"/>
              <p:cNvSpPr/>
              <p:nvPr/>
            </p:nvSpPr>
            <p:spPr>
              <a:xfrm>
                <a:off x="3674" y="3498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35"/>
              <p:cNvSpPr/>
              <p:nvPr/>
            </p:nvSpPr>
            <p:spPr>
              <a:xfrm>
                <a:off x="3696" y="3634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35"/>
              <p:cNvSpPr/>
              <p:nvPr/>
            </p:nvSpPr>
            <p:spPr>
              <a:xfrm>
                <a:off x="3719" y="3634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5"/>
              <p:cNvSpPr/>
              <p:nvPr/>
            </p:nvSpPr>
            <p:spPr>
              <a:xfrm>
                <a:off x="3742" y="3634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35"/>
              <p:cNvSpPr/>
              <p:nvPr/>
            </p:nvSpPr>
            <p:spPr>
              <a:xfrm>
                <a:off x="3764" y="3634"/>
                <a:ext cx="0" cy="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35"/>
              <p:cNvSpPr/>
              <p:nvPr/>
            </p:nvSpPr>
            <p:spPr>
              <a:xfrm>
                <a:off x="3787" y="3543"/>
                <a:ext cx="0" cy="300"/>
              </a:xfrm>
              <a:prstGeom prst="rect">
                <a:avLst/>
              </a:prstGeom>
              <a:solidFill>
                <a:schemeClr val="lt2"/>
              </a:solidFill>
              <a:ln cap="sq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2" name="Google Shape;212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11750" y="4833938"/>
              <a:ext cx="349249" cy="395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5"/>
            <p:cNvSpPr txBox="1"/>
            <p:nvPr/>
          </p:nvSpPr>
          <p:spPr>
            <a:xfrm>
              <a:off x="5083182" y="5765920"/>
              <a:ext cx="855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1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e.g.</a:t>
              </a:r>
              <a:r>
                <a:rPr b="1" lang="en-GB" sz="1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color</a:t>
              </a:r>
              <a:endParaRPr b="1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descr="obj14__0" id="214" name="Google Shape;21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329467">
            <a:off x="2893704" y="1435981"/>
            <a:ext cx="1840558" cy="246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/>
          <p:nvPr/>
        </p:nvSpPr>
        <p:spPr>
          <a:xfrm rot="-6173910">
            <a:off x="3787377" y="3087860"/>
            <a:ext cx="509352" cy="381221"/>
          </a:xfrm>
          <a:prstGeom prst="rect">
            <a:avLst/>
          </a:prstGeom>
          <a:noFill/>
          <a:ln cap="sq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35"/>
          <p:cNvGrpSpPr/>
          <p:nvPr/>
        </p:nvGrpSpPr>
        <p:grpSpPr>
          <a:xfrm rot="-1329344">
            <a:off x="3174264" y="1981825"/>
            <a:ext cx="1183945" cy="1738391"/>
            <a:chOff x="5087938" y="2849563"/>
            <a:chExt cx="1305543" cy="1511595"/>
          </a:xfrm>
        </p:grpSpPr>
        <p:grpSp>
          <p:nvGrpSpPr>
            <p:cNvPr id="217" name="Google Shape;217;p35"/>
            <p:cNvGrpSpPr/>
            <p:nvPr/>
          </p:nvGrpSpPr>
          <p:grpSpPr>
            <a:xfrm rot="-5400000">
              <a:off x="6311901" y="3138488"/>
              <a:ext cx="73025" cy="0"/>
              <a:chOff x="1292" y="2205"/>
              <a:chExt cx="46" cy="0"/>
            </a:xfrm>
          </p:grpSpPr>
          <p:cxnSp>
            <p:nvCxnSpPr>
              <p:cNvPr id="218" name="Google Shape;218;p35"/>
              <p:cNvCxnSpPr/>
              <p:nvPr/>
            </p:nvCxnSpPr>
            <p:spPr>
              <a:xfrm>
                <a:off x="1292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35"/>
              <p:cNvCxnSpPr/>
              <p:nvPr/>
            </p:nvCxnSpPr>
            <p:spPr>
              <a:xfrm>
                <a:off x="1338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20" name="Google Shape;220;p35"/>
            <p:cNvGrpSpPr/>
            <p:nvPr/>
          </p:nvGrpSpPr>
          <p:grpSpPr>
            <a:xfrm>
              <a:off x="5087938" y="2849563"/>
              <a:ext cx="1305543" cy="1511595"/>
              <a:chOff x="5087938" y="2849563"/>
              <a:chExt cx="1305543" cy="1511595"/>
            </a:xfrm>
          </p:grpSpPr>
          <p:grpSp>
            <p:nvGrpSpPr>
              <p:cNvPr id="221" name="Google Shape;221;p35"/>
              <p:cNvGrpSpPr/>
              <p:nvPr/>
            </p:nvGrpSpPr>
            <p:grpSpPr>
              <a:xfrm rot="-5400000">
                <a:off x="5087938" y="4037013"/>
                <a:ext cx="73025" cy="0"/>
                <a:chOff x="1292" y="2205"/>
                <a:chExt cx="46" cy="0"/>
              </a:xfrm>
            </p:grpSpPr>
            <p:cxnSp>
              <p:nvCxnSpPr>
                <p:cNvPr id="222" name="Google Shape;222;p35"/>
                <p:cNvCxnSpPr/>
                <p:nvPr/>
              </p:nvCxnSpPr>
              <p:spPr>
                <a:xfrm>
                  <a:off x="1292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3" name="Google Shape;223;p35"/>
                <p:cNvCxnSpPr/>
                <p:nvPr/>
              </p:nvCxnSpPr>
              <p:spPr>
                <a:xfrm>
                  <a:off x="1338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4" name="Google Shape;224;p35"/>
              <p:cNvGrpSpPr/>
              <p:nvPr/>
            </p:nvGrpSpPr>
            <p:grpSpPr>
              <a:xfrm rot="-5400000">
                <a:off x="5375276" y="3749675"/>
                <a:ext cx="73025" cy="0"/>
                <a:chOff x="1292" y="2205"/>
                <a:chExt cx="46" cy="0"/>
              </a:xfrm>
            </p:grpSpPr>
            <p:cxnSp>
              <p:nvCxnSpPr>
                <p:cNvPr id="225" name="Google Shape;225;p35"/>
                <p:cNvCxnSpPr/>
                <p:nvPr/>
              </p:nvCxnSpPr>
              <p:spPr>
                <a:xfrm>
                  <a:off x="1292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6" name="Google Shape;226;p35"/>
                <p:cNvCxnSpPr/>
                <p:nvPr/>
              </p:nvCxnSpPr>
              <p:spPr>
                <a:xfrm>
                  <a:off x="1338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7" name="Google Shape;227;p35"/>
              <p:cNvGrpSpPr/>
              <p:nvPr/>
            </p:nvGrpSpPr>
            <p:grpSpPr>
              <a:xfrm rot="-5400000">
                <a:off x="5949951" y="2886075"/>
                <a:ext cx="73025" cy="0"/>
                <a:chOff x="1292" y="2205"/>
                <a:chExt cx="46" cy="0"/>
              </a:xfrm>
            </p:grpSpPr>
            <p:cxnSp>
              <p:nvCxnSpPr>
                <p:cNvPr id="228" name="Google Shape;228;p35"/>
                <p:cNvCxnSpPr/>
                <p:nvPr/>
              </p:nvCxnSpPr>
              <p:spPr>
                <a:xfrm>
                  <a:off x="1292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9" name="Google Shape;229;p35"/>
                <p:cNvCxnSpPr/>
                <p:nvPr/>
              </p:nvCxnSpPr>
              <p:spPr>
                <a:xfrm>
                  <a:off x="1338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0" name="Google Shape;230;p35"/>
              <p:cNvGrpSpPr/>
              <p:nvPr/>
            </p:nvGrpSpPr>
            <p:grpSpPr>
              <a:xfrm rot="-5400000">
                <a:off x="5051425" y="2994025"/>
                <a:ext cx="73025" cy="0"/>
                <a:chOff x="1292" y="2205"/>
                <a:chExt cx="46" cy="0"/>
              </a:xfrm>
            </p:grpSpPr>
            <p:cxnSp>
              <p:nvCxnSpPr>
                <p:cNvPr id="231" name="Google Shape;231;p35"/>
                <p:cNvCxnSpPr/>
                <p:nvPr/>
              </p:nvCxnSpPr>
              <p:spPr>
                <a:xfrm>
                  <a:off x="1292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2" name="Google Shape;232;p35"/>
                <p:cNvCxnSpPr/>
                <p:nvPr/>
              </p:nvCxnSpPr>
              <p:spPr>
                <a:xfrm>
                  <a:off x="1338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3" name="Google Shape;233;p35"/>
              <p:cNvGrpSpPr/>
              <p:nvPr/>
            </p:nvGrpSpPr>
            <p:grpSpPr>
              <a:xfrm rot="-5400000">
                <a:off x="5880101" y="4041775"/>
                <a:ext cx="73025" cy="0"/>
                <a:chOff x="1292" y="2205"/>
                <a:chExt cx="46" cy="0"/>
              </a:xfrm>
            </p:grpSpPr>
            <p:cxnSp>
              <p:nvCxnSpPr>
                <p:cNvPr id="234" name="Google Shape;234;p35"/>
                <p:cNvCxnSpPr/>
                <p:nvPr/>
              </p:nvCxnSpPr>
              <p:spPr>
                <a:xfrm>
                  <a:off x="1292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5" name="Google Shape;235;p35"/>
                <p:cNvCxnSpPr/>
                <p:nvPr/>
              </p:nvCxnSpPr>
              <p:spPr>
                <a:xfrm>
                  <a:off x="1338" y="2205"/>
                  <a:ext cx="0" cy="0"/>
                </a:xfrm>
                <a:prstGeom prst="straightConnector1">
                  <a:avLst/>
                </a:prstGeom>
                <a:noFill/>
                <a:ln cap="sq" cmpd="sng" w="254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36" name="Google Shape;236;p35"/>
              <p:cNvSpPr/>
              <p:nvPr/>
            </p:nvSpPr>
            <p:spPr>
              <a:xfrm>
                <a:off x="5234893" y="4046158"/>
                <a:ext cx="331500" cy="31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baseline="-25000" lang="en-GB" sz="18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35"/>
              <p:cNvSpPr/>
              <p:nvPr/>
            </p:nvSpPr>
            <p:spPr>
              <a:xfrm>
                <a:off x="6027056" y="4009646"/>
                <a:ext cx="331500" cy="31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baseline="-25000" lang="en-GB" sz="18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5"/>
              <p:cNvSpPr/>
              <p:nvPr/>
            </p:nvSpPr>
            <p:spPr>
              <a:xfrm>
                <a:off x="6061981" y="2857121"/>
                <a:ext cx="331500" cy="31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baseline="-25000" lang="en-GB" sz="18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obj14__0" id="239" name="Google Shape;239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106" y="1706039"/>
            <a:ext cx="1606154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991607" y="2604564"/>
            <a:ext cx="332100" cy="420600"/>
          </a:xfrm>
          <a:prstGeom prst="rect">
            <a:avLst/>
          </a:prstGeom>
          <a:noFill/>
          <a:ln cap="sq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35"/>
          <p:cNvGrpSpPr/>
          <p:nvPr/>
        </p:nvGrpSpPr>
        <p:grpSpPr>
          <a:xfrm>
            <a:off x="1124956" y="1898126"/>
            <a:ext cx="1189004" cy="1333500"/>
            <a:chOff x="2051050" y="2600325"/>
            <a:chExt cx="1585338" cy="1333500"/>
          </a:xfrm>
        </p:grpSpPr>
        <p:grpSp>
          <p:nvGrpSpPr>
            <p:cNvPr id="242" name="Google Shape;242;p35"/>
            <p:cNvGrpSpPr/>
            <p:nvPr/>
          </p:nvGrpSpPr>
          <p:grpSpPr>
            <a:xfrm>
              <a:off x="2051050" y="3500438"/>
              <a:ext cx="73025" cy="0"/>
              <a:chOff x="1292" y="2205"/>
              <a:chExt cx="46" cy="0"/>
            </a:xfrm>
          </p:grpSpPr>
          <p:cxnSp>
            <p:nvCxnSpPr>
              <p:cNvPr id="243" name="Google Shape;243;p35"/>
              <p:cNvCxnSpPr/>
              <p:nvPr/>
            </p:nvCxnSpPr>
            <p:spPr>
              <a:xfrm>
                <a:off x="1292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35"/>
              <p:cNvCxnSpPr/>
              <p:nvPr/>
            </p:nvCxnSpPr>
            <p:spPr>
              <a:xfrm>
                <a:off x="1338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45" name="Google Shape;245;p35"/>
            <p:cNvGrpSpPr/>
            <p:nvPr/>
          </p:nvGrpSpPr>
          <p:grpSpPr>
            <a:xfrm>
              <a:off x="2087563" y="2708275"/>
              <a:ext cx="73025" cy="0"/>
              <a:chOff x="1292" y="2205"/>
              <a:chExt cx="46" cy="0"/>
            </a:xfrm>
          </p:grpSpPr>
          <p:cxnSp>
            <p:nvCxnSpPr>
              <p:cNvPr id="246" name="Google Shape;246;p35"/>
              <p:cNvCxnSpPr/>
              <p:nvPr/>
            </p:nvCxnSpPr>
            <p:spPr>
              <a:xfrm>
                <a:off x="1292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" name="Google Shape;247;p35"/>
              <p:cNvCxnSpPr/>
              <p:nvPr/>
            </p:nvCxnSpPr>
            <p:spPr>
              <a:xfrm>
                <a:off x="1338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48" name="Google Shape;248;p35"/>
            <p:cNvGrpSpPr/>
            <p:nvPr/>
          </p:nvGrpSpPr>
          <p:grpSpPr>
            <a:xfrm>
              <a:off x="2374900" y="2995613"/>
              <a:ext cx="73025" cy="0"/>
              <a:chOff x="1292" y="2205"/>
              <a:chExt cx="46" cy="0"/>
            </a:xfrm>
          </p:grpSpPr>
          <p:cxnSp>
            <p:nvCxnSpPr>
              <p:cNvPr id="249" name="Google Shape;249;p35"/>
              <p:cNvCxnSpPr/>
              <p:nvPr/>
            </p:nvCxnSpPr>
            <p:spPr>
              <a:xfrm>
                <a:off x="1292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35"/>
              <p:cNvCxnSpPr/>
              <p:nvPr/>
            </p:nvCxnSpPr>
            <p:spPr>
              <a:xfrm>
                <a:off x="1338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51" name="Google Shape;251;p35"/>
            <p:cNvGrpSpPr/>
            <p:nvPr/>
          </p:nvGrpSpPr>
          <p:grpSpPr>
            <a:xfrm>
              <a:off x="3238500" y="3571875"/>
              <a:ext cx="73025" cy="0"/>
              <a:chOff x="1292" y="2205"/>
              <a:chExt cx="46" cy="0"/>
            </a:xfrm>
          </p:grpSpPr>
          <p:cxnSp>
            <p:nvCxnSpPr>
              <p:cNvPr id="252" name="Google Shape;252;p35"/>
              <p:cNvCxnSpPr/>
              <p:nvPr/>
            </p:nvCxnSpPr>
            <p:spPr>
              <a:xfrm>
                <a:off x="1292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35"/>
              <p:cNvCxnSpPr/>
              <p:nvPr/>
            </p:nvCxnSpPr>
            <p:spPr>
              <a:xfrm>
                <a:off x="1338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54" name="Google Shape;254;p35"/>
            <p:cNvGrpSpPr/>
            <p:nvPr/>
          </p:nvGrpSpPr>
          <p:grpSpPr>
            <a:xfrm>
              <a:off x="2986088" y="3933825"/>
              <a:ext cx="73025" cy="0"/>
              <a:chOff x="1292" y="2205"/>
              <a:chExt cx="46" cy="0"/>
            </a:xfrm>
          </p:grpSpPr>
          <p:cxnSp>
            <p:nvCxnSpPr>
              <p:cNvPr id="255" name="Google Shape;255;p35"/>
              <p:cNvCxnSpPr/>
              <p:nvPr/>
            </p:nvCxnSpPr>
            <p:spPr>
              <a:xfrm>
                <a:off x="1292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35"/>
              <p:cNvCxnSpPr/>
              <p:nvPr/>
            </p:nvCxnSpPr>
            <p:spPr>
              <a:xfrm>
                <a:off x="1338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57" name="Google Shape;257;p35"/>
            <p:cNvGrpSpPr/>
            <p:nvPr/>
          </p:nvGrpSpPr>
          <p:grpSpPr>
            <a:xfrm>
              <a:off x="3130550" y="2673350"/>
              <a:ext cx="73025" cy="0"/>
              <a:chOff x="1292" y="2205"/>
              <a:chExt cx="46" cy="0"/>
            </a:xfrm>
          </p:grpSpPr>
          <p:cxnSp>
            <p:nvCxnSpPr>
              <p:cNvPr id="258" name="Google Shape;258;p35"/>
              <p:cNvCxnSpPr/>
              <p:nvPr/>
            </p:nvCxnSpPr>
            <p:spPr>
              <a:xfrm>
                <a:off x="1292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9" name="Google Shape;259;p35"/>
              <p:cNvCxnSpPr/>
              <p:nvPr/>
            </p:nvCxnSpPr>
            <p:spPr>
              <a:xfrm>
                <a:off x="1338" y="2205"/>
                <a:ext cx="0" cy="0"/>
              </a:xfrm>
              <a:prstGeom prst="straightConnector1">
                <a:avLst/>
              </a:prstGeom>
              <a:noFill/>
              <a:ln cap="sq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60" name="Google Shape;260;p35"/>
            <p:cNvSpPr/>
            <p:nvPr/>
          </p:nvSpPr>
          <p:spPr>
            <a:xfrm>
              <a:off x="2124075" y="2600325"/>
              <a:ext cx="39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aseline="-25000" lang="en-GB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2051050" y="3429000"/>
              <a:ext cx="39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aseline="-25000" lang="en-GB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240088" y="3500438"/>
              <a:ext cx="39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aseline="-25000" lang="en-GB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3" name="Google Shape;263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42954" y="5390625"/>
            <a:ext cx="1087041" cy="271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5"/>
          <p:cNvCxnSpPr/>
          <p:nvPr/>
        </p:nvCxnSpPr>
        <p:spPr>
          <a:xfrm>
            <a:off x="1317838" y="2836339"/>
            <a:ext cx="2546700" cy="511200"/>
          </a:xfrm>
          <a:prstGeom prst="straightConnector1">
            <a:avLst/>
          </a:prstGeom>
          <a:noFill/>
          <a:ln cap="sq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35"/>
          <p:cNvCxnSpPr/>
          <p:nvPr/>
        </p:nvCxnSpPr>
        <p:spPr>
          <a:xfrm>
            <a:off x="1152341" y="3087164"/>
            <a:ext cx="27300" cy="1260600"/>
          </a:xfrm>
          <a:prstGeom prst="straightConnector1">
            <a:avLst/>
          </a:prstGeom>
          <a:noFill/>
          <a:ln cap="sq" cmpd="sng" w="254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6" name="Google Shape;266;p35"/>
          <p:cNvCxnSpPr/>
          <p:nvPr/>
        </p:nvCxnSpPr>
        <p:spPr>
          <a:xfrm>
            <a:off x="4138429" y="3566588"/>
            <a:ext cx="136800" cy="895200"/>
          </a:xfrm>
          <a:prstGeom prst="straightConnector1">
            <a:avLst/>
          </a:prstGeom>
          <a:noFill/>
          <a:ln cap="sq" cmpd="sng" w="254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7" name="Google Shape;267;p35"/>
          <p:cNvSpPr txBox="1"/>
          <p:nvPr/>
        </p:nvSpPr>
        <p:spPr>
          <a:xfrm>
            <a:off x="5220725" y="1019175"/>
            <a:ext cx="35244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b="1"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Find a set of   </a:t>
            </a:r>
            <a:br>
              <a:rPr b="1"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distinctive key-</a:t>
            </a:r>
            <a:br>
              <a:rPr b="1"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points</a:t>
            </a: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5321367" y="3226600"/>
            <a:ext cx="2747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Extract and </a:t>
            </a:r>
            <a:b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normalize the    </a:t>
            </a:r>
            <a:b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region content 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5220726" y="2109788"/>
            <a:ext cx="35244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Define a region </a:t>
            </a:r>
            <a:b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around each </a:t>
            </a:r>
            <a:b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keypoint  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5413540" y="4343400"/>
            <a:ext cx="36666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 Compute a local </a:t>
            </a: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descriptor from </a:t>
            </a: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 normalized region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5495900" y="5486400"/>
            <a:ext cx="2434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 Match local </a:t>
            </a:r>
            <a:b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GB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descriptors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79766" y="6068850"/>
            <a:ext cx="22989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Bastian Leibe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2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Detecting edges</a:t>
            </a:r>
            <a:endParaRPr/>
          </a:p>
        </p:txBody>
      </p:sp>
      <p:sp>
        <p:nvSpPr>
          <p:cNvPr id="720" name="Google Shape;720;p62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17650"/>
            <a:ext cx="8915400" cy="55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3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Detecting edges</a:t>
            </a:r>
            <a:endParaRPr/>
          </a:p>
        </p:txBody>
      </p:sp>
      <p:sp>
        <p:nvSpPr>
          <p:cNvPr id="728" name="Google Shape;728;p63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2550"/>
            <a:ext cx="9105900" cy="55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4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Detecting blobs</a:t>
            </a:r>
            <a:endParaRPr/>
          </a:p>
        </p:txBody>
      </p:sp>
      <p:sp>
        <p:nvSpPr>
          <p:cNvPr id="736" name="Google Shape;736;p64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" y="1205500"/>
            <a:ext cx="9115425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5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Scale selection</a:t>
            </a:r>
            <a:endParaRPr/>
          </a:p>
        </p:txBody>
      </p:sp>
      <p:sp>
        <p:nvSpPr>
          <p:cNvPr id="744" name="Google Shape;744;p65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1190613"/>
            <a:ext cx="9105900" cy="5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6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Scale normalization</a:t>
            </a:r>
            <a:endParaRPr/>
          </a:p>
        </p:txBody>
      </p:sp>
      <p:sp>
        <p:nvSpPr>
          <p:cNvPr id="752" name="Google Shape;752;p66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" y="1181100"/>
            <a:ext cx="8839200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7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Scale selection</a:t>
            </a:r>
            <a:endParaRPr/>
          </a:p>
        </p:txBody>
      </p:sp>
      <p:sp>
        <p:nvSpPr>
          <p:cNvPr id="760" name="Google Shape;760;p67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2288"/>
            <a:ext cx="9029700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8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 blob detection</a:t>
            </a:r>
            <a:endParaRPr/>
          </a:p>
        </p:txBody>
      </p:sp>
      <p:sp>
        <p:nvSpPr>
          <p:cNvPr id="768" name="Google Shape;768;p68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rPr lang="en-GB"/>
              <a:t>In 2d we will be looking for blobs that match laplacian shape</a:t>
            </a:r>
            <a:endParaRPr/>
          </a:p>
        </p:txBody>
      </p:sp>
      <p:pic>
        <p:nvPicPr>
          <p:cNvPr id="769" name="Google Shape;7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5" y="2296338"/>
            <a:ext cx="87439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9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Scale invariant interest points</a:t>
            </a:r>
            <a:endParaRPr/>
          </a:p>
        </p:txBody>
      </p:sp>
      <p:sp>
        <p:nvSpPr>
          <p:cNvPr id="776" name="Google Shape;776;p69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095363"/>
            <a:ext cx="9067800" cy="5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0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LoG work?</a:t>
            </a:r>
            <a:endParaRPr/>
          </a:p>
        </p:txBody>
      </p:sp>
      <p:sp>
        <p:nvSpPr>
          <p:cNvPr id="784" name="Google Shape;784;p70"/>
          <p:cNvSpPr txBox="1"/>
          <p:nvPr>
            <p:ph idx="1" type="body"/>
          </p:nvPr>
        </p:nvSpPr>
        <p:spPr>
          <a:xfrm>
            <a:off x="457200" y="5971628"/>
            <a:ext cx="7931700" cy="3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rPr lang="en-GB"/>
              <a:t>Source: </a:t>
            </a:r>
            <a:r>
              <a:rPr lang="en-GB"/>
              <a:t>Robert Collins slides about LoG</a:t>
            </a:r>
            <a:endParaRPr/>
          </a:p>
        </p:txBody>
      </p:sp>
      <p:pic>
        <p:nvPicPr>
          <p:cNvPr id="785" name="Google Shape;7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114425"/>
            <a:ext cx="872490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0"/>
          <p:cNvSpPr txBox="1"/>
          <p:nvPr/>
        </p:nvSpPr>
        <p:spPr>
          <a:xfrm>
            <a:off x="535250" y="5363725"/>
            <a:ext cx="785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In fact, it’s template </a:t>
            </a:r>
            <a:r>
              <a:rPr lang="en-GB" sz="2200"/>
              <a:t>matching</a:t>
            </a:r>
            <a:r>
              <a:rPr lang="en-GB" sz="2200"/>
              <a:t> with these templates!</a:t>
            </a:r>
            <a:endParaRPr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1"/>
          <p:cNvSpPr txBox="1"/>
          <p:nvPr>
            <p:ph type="title"/>
          </p:nvPr>
        </p:nvSpPr>
        <p:spPr>
          <a:xfrm>
            <a:off x="457202" y="274638"/>
            <a:ext cx="7931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next lecture preview</a:t>
            </a:r>
            <a:endParaRPr/>
          </a:p>
        </p:txBody>
      </p:sp>
      <p:sp>
        <p:nvSpPr>
          <p:cNvPr id="793" name="Google Shape;793;p71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rPr lang="en-GB"/>
              <a:t>How can we implement blob detection?</a:t>
            </a:r>
            <a:endParaRPr/>
          </a:p>
        </p:txBody>
      </p:sp>
      <p:pic>
        <p:nvPicPr>
          <p:cNvPr id="794" name="Google Shape;7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50" y="2112300"/>
            <a:ext cx="7276576" cy="46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400050" y="304800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Requirements</a:t>
            </a:r>
            <a:endParaRPr/>
          </a:p>
        </p:txBody>
      </p:sp>
      <p:sp>
        <p:nvSpPr>
          <p:cNvPr id="278" name="Google Shape;278;p36"/>
          <p:cNvSpPr txBox="1"/>
          <p:nvPr>
            <p:ph idx="1" type="body"/>
          </p:nvPr>
        </p:nvSpPr>
        <p:spPr>
          <a:xfrm>
            <a:off x="400050" y="1182426"/>
            <a:ext cx="7876800" cy="5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Char char="●"/>
            </a:pPr>
            <a:r>
              <a:rPr lang="en-GB" sz="2220"/>
              <a:t>Region extraction needs to be </a:t>
            </a:r>
            <a:r>
              <a:rPr lang="en-GB" sz="2220">
                <a:solidFill>
                  <a:srgbClr val="FF0000"/>
                </a:solidFill>
              </a:rPr>
              <a:t>repeatable</a:t>
            </a:r>
            <a:r>
              <a:rPr lang="en-GB" sz="2220"/>
              <a:t> and </a:t>
            </a:r>
            <a:r>
              <a:rPr lang="en-GB" sz="2220">
                <a:solidFill>
                  <a:srgbClr val="FF0000"/>
                </a:solidFill>
              </a:rPr>
              <a:t>accurate</a:t>
            </a:r>
            <a:endParaRPr/>
          </a:p>
          <a:p>
            <a:pPr indent="-214312" lvl="1" marL="557212" rtl="0" algn="l">
              <a:spcBef>
                <a:spcPts val="388"/>
              </a:spcBef>
              <a:spcAft>
                <a:spcPts val="0"/>
              </a:spcAft>
              <a:buClr>
                <a:srgbClr val="FF0000"/>
              </a:buClr>
              <a:buSzPts val="1942"/>
              <a:buChar char="○"/>
            </a:pPr>
            <a:r>
              <a:rPr lang="en-GB" sz="1942">
                <a:solidFill>
                  <a:srgbClr val="FF0000"/>
                </a:solidFill>
              </a:rPr>
              <a:t>Invariant </a:t>
            </a:r>
            <a:r>
              <a:rPr lang="en-GB" sz="1942"/>
              <a:t>to translation, rotation, scale changes</a:t>
            </a:r>
            <a:endParaRPr/>
          </a:p>
          <a:p>
            <a:pPr indent="-214312" lvl="1" marL="557212" rtl="0" algn="l">
              <a:spcBef>
                <a:spcPts val="388"/>
              </a:spcBef>
              <a:spcAft>
                <a:spcPts val="0"/>
              </a:spcAft>
              <a:buClr>
                <a:srgbClr val="FF0000"/>
              </a:buClr>
              <a:buSzPts val="1942"/>
              <a:buChar char="○"/>
            </a:pPr>
            <a:r>
              <a:rPr lang="en-GB" sz="1942">
                <a:solidFill>
                  <a:srgbClr val="FF0000"/>
                </a:solidFill>
              </a:rPr>
              <a:t>Robust</a:t>
            </a:r>
            <a:r>
              <a:rPr lang="en-GB" sz="1942"/>
              <a:t> or</a:t>
            </a:r>
            <a:r>
              <a:rPr lang="en-GB" sz="1942">
                <a:solidFill>
                  <a:srgbClr val="FF0000"/>
                </a:solidFill>
              </a:rPr>
              <a:t> covariant </a:t>
            </a:r>
            <a:r>
              <a:rPr lang="en-GB" sz="1942"/>
              <a:t>to out-of-plane (≈affine) transformations</a:t>
            </a:r>
            <a:endParaRPr/>
          </a:p>
          <a:p>
            <a:pPr indent="-214312" lvl="1" marL="557212" rtl="0" algn="l">
              <a:spcBef>
                <a:spcPts val="388"/>
              </a:spcBef>
              <a:spcAft>
                <a:spcPts val="0"/>
              </a:spcAft>
              <a:buClr>
                <a:srgbClr val="FF0000"/>
              </a:buClr>
              <a:buSzPts val="1942"/>
              <a:buChar char="○"/>
            </a:pPr>
            <a:r>
              <a:rPr lang="en-GB" sz="1942">
                <a:solidFill>
                  <a:srgbClr val="FF0000"/>
                </a:solidFill>
              </a:rPr>
              <a:t>Robust</a:t>
            </a:r>
            <a:r>
              <a:rPr lang="en-GB" sz="1942"/>
              <a:t> to lighting variations, noise, blur, quantization</a:t>
            </a:r>
            <a:endParaRPr/>
          </a:p>
          <a:p>
            <a:pPr indent="-198437" lvl="0" marL="25717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925"/>
              <a:buNone/>
            </a:pPr>
            <a:r>
              <a:t/>
            </a:r>
            <a:endParaRPr sz="925"/>
          </a:p>
          <a:p>
            <a:pPr indent="-257175" lvl="0" marL="257175" rtl="0" algn="l">
              <a:spcBef>
                <a:spcPts val="444"/>
              </a:spcBef>
              <a:spcAft>
                <a:spcPts val="0"/>
              </a:spcAft>
              <a:buClr>
                <a:srgbClr val="FF0000"/>
              </a:buClr>
              <a:buSzPts val="2220"/>
              <a:buChar char="●"/>
            </a:pPr>
            <a:r>
              <a:rPr lang="en-GB" sz="2220">
                <a:solidFill>
                  <a:srgbClr val="FF0000"/>
                </a:solidFill>
              </a:rPr>
              <a:t>Locality</a:t>
            </a:r>
            <a:r>
              <a:rPr lang="en-GB" sz="2220"/>
              <a:t>: Features are local, therefore robust to occlusion and clutter.</a:t>
            </a:r>
            <a:endParaRPr/>
          </a:p>
          <a:p>
            <a:pPr indent="-198437" lvl="0" marL="25717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925"/>
              <a:buNone/>
            </a:pPr>
            <a:r>
              <a:t/>
            </a:r>
            <a:endParaRPr sz="925"/>
          </a:p>
          <a:p>
            <a:pPr indent="-257175" lvl="0" marL="257175" rtl="0" algn="l">
              <a:spcBef>
                <a:spcPts val="444"/>
              </a:spcBef>
              <a:spcAft>
                <a:spcPts val="0"/>
              </a:spcAft>
              <a:buClr>
                <a:srgbClr val="FF0000"/>
              </a:buClr>
              <a:buSzPts val="2220"/>
              <a:buChar char="●"/>
            </a:pPr>
            <a:r>
              <a:rPr lang="en-GB" sz="2220">
                <a:solidFill>
                  <a:srgbClr val="FF0000"/>
                </a:solidFill>
              </a:rPr>
              <a:t>Quantity</a:t>
            </a:r>
            <a:r>
              <a:rPr lang="en-GB" sz="2220"/>
              <a:t>: We need a sufficient number of regions to cover the object.</a:t>
            </a:r>
            <a:endParaRPr/>
          </a:p>
          <a:p>
            <a:pPr indent="-198437" lvl="0" marL="25717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925"/>
              <a:buNone/>
            </a:pPr>
            <a:r>
              <a:t/>
            </a:r>
            <a:endParaRPr sz="925"/>
          </a:p>
          <a:p>
            <a:pPr indent="-257175" lvl="0" marL="257175" rtl="0" algn="l">
              <a:spcBef>
                <a:spcPts val="444"/>
              </a:spcBef>
              <a:spcAft>
                <a:spcPts val="0"/>
              </a:spcAft>
              <a:buClr>
                <a:srgbClr val="FF0000"/>
              </a:buClr>
              <a:buSzPts val="2220"/>
              <a:buChar char="●"/>
            </a:pPr>
            <a:r>
              <a:rPr lang="en-GB" sz="2220">
                <a:solidFill>
                  <a:srgbClr val="FF0000"/>
                </a:solidFill>
              </a:rPr>
              <a:t>Distinctivenes</a:t>
            </a:r>
            <a:r>
              <a:rPr lang="en-GB" sz="2220">
                <a:solidFill>
                  <a:schemeClr val="lt1"/>
                </a:solidFill>
              </a:rPr>
              <a:t>s</a:t>
            </a:r>
            <a:r>
              <a:rPr lang="en-GB" sz="2220"/>
              <a:t>: The regions should contain “interesting” structure.</a:t>
            </a:r>
            <a:endParaRPr/>
          </a:p>
          <a:p>
            <a:pPr indent="-198437" lvl="0" marL="25717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925"/>
              <a:buNone/>
            </a:pPr>
            <a:r>
              <a:t/>
            </a:r>
            <a:endParaRPr sz="925"/>
          </a:p>
          <a:p>
            <a:pPr indent="-257175" lvl="0" marL="257175" rtl="0" algn="l">
              <a:spcBef>
                <a:spcPts val="444"/>
              </a:spcBef>
              <a:spcAft>
                <a:spcPts val="0"/>
              </a:spcAft>
              <a:buClr>
                <a:srgbClr val="FF0000"/>
              </a:buClr>
              <a:buSzPts val="2220"/>
              <a:buChar char="●"/>
            </a:pPr>
            <a:r>
              <a:rPr lang="en-GB" sz="2220">
                <a:solidFill>
                  <a:srgbClr val="FF0000"/>
                </a:solidFill>
              </a:rPr>
              <a:t>Efficiency</a:t>
            </a:r>
            <a:r>
              <a:rPr lang="en-GB" sz="2220"/>
              <a:t>: Close to real-time performance.</a:t>
            </a:r>
            <a:endParaRPr/>
          </a:p>
          <a:p>
            <a:pPr indent="-90995" lvl="1" marL="557212" rtl="0" algn="l">
              <a:spcBef>
                <a:spcPts val="388"/>
              </a:spcBef>
              <a:spcAft>
                <a:spcPts val="1600"/>
              </a:spcAft>
              <a:buClr>
                <a:schemeClr val="dk1"/>
              </a:buClr>
              <a:buSzPts val="1942"/>
              <a:buNone/>
            </a:pPr>
            <a:r>
              <a:t/>
            </a:r>
            <a:endParaRPr sz="1942"/>
          </a:p>
        </p:txBody>
      </p:sp>
      <p:sp>
        <p:nvSpPr>
          <p:cNvPr id="279" name="Google Shape;279;p36"/>
          <p:cNvSpPr txBox="1"/>
          <p:nvPr/>
        </p:nvSpPr>
        <p:spPr>
          <a:xfrm>
            <a:off x="7048050" y="6202323"/>
            <a:ext cx="17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Bastian Leibe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444711" y="422697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Keypoint Localization</a:t>
            </a:r>
            <a:endParaRPr/>
          </a:p>
        </p:txBody>
      </p:sp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457202" y="1600203"/>
            <a:ext cx="7931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6204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-116204" lvl="0" marL="257175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-116204" lvl="0" marL="257175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-116204" lvl="0" marL="257175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-116204" lvl="0" marL="257175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-116204" lvl="0" marL="257175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-257175" lvl="0" marL="257175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None/>
            </a:pPr>
            <a:r>
              <a:t/>
            </a:r>
            <a:endParaRPr sz="2220"/>
          </a:p>
          <a:p>
            <a:pPr indent="-257175" lvl="0" marL="257175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●"/>
            </a:pPr>
            <a:r>
              <a:rPr lang="en-GB" sz="2220"/>
              <a:t>Goals: </a:t>
            </a:r>
            <a:endParaRPr/>
          </a:p>
          <a:p>
            <a:pPr indent="-214312" lvl="1" marL="557212" rtl="0" algn="l">
              <a:lnSpc>
                <a:spcPct val="90000"/>
              </a:lnSpc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942"/>
              <a:buChar char="○"/>
            </a:pPr>
            <a:r>
              <a:rPr lang="en-GB" sz="1942"/>
              <a:t>Repeatable detection</a:t>
            </a:r>
            <a:endParaRPr/>
          </a:p>
          <a:p>
            <a:pPr indent="-214312" lvl="1" marL="557212" rtl="0" algn="l">
              <a:lnSpc>
                <a:spcPct val="90000"/>
              </a:lnSpc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942"/>
              <a:buChar char="○"/>
            </a:pPr>
            <a:r>
              <a:rPr lang="en-GB" sz="1942"/>
              <a:t>Precise localization</a:t>
            </a:r>
            <a:endParaRPr/>
          </a:p>
          <a:p>
            <a:pPr indent="-214312" lvl="1" marL="557212" rtl="0" algn="l">
              <a:lnSpc>
                <a:spcPct val="90000"/>
              </a:lnSpc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942"/>
              <a:buChar char="○"/>
            </a:pPr>
            <a:r>
              <a:rPr lang="en-GB" sz="1942"/>
              <a:t>Interesting content</a:t>
            </a:r>
            <a:endParaRPr sz="1942"/>
          </a:p>
          <a:p>
            <a:pPr indent="-257175" lvl="0" marL="257175" rtl="0" algn="l">
              <a:lnSpc>
                <a:spcPct val="90000"/>
              </a:lnSpc>
              <a:spcBef>
                <a:spcPts val="444"/>
              </a:spcBef>
              <a:spcAft>
                <a:spcPts val="1600"/>
              </a:spcAft>
              <a:buClr>
                <a:schemeClr val="dk1"/>
              </a:buClr>
              <a:buSzPts val="2220"/>
              <a:buFont typeface="Noto Sans Symbols"/>
              <a:buNone/>
            </a:pPr>
            <a:r>
              <a:rPr lang="en-GB" sz="2220"/>
              <a:t>	</a:t>
            </a:r>
            <a:r>
              <a:rPr i="1" lang="en-GB" sz="2220"/>
              <a:t>⇒ Look for two-dimensional signal changes</a:t>
            </a:r>
            <a:endParaRPr i="1" sz="2220"/>
          </a:p>
        </p:txBody>
      </p:sp>
      <p:pic>
        <p:nvPicPr>
          <p:cNvPr id="286" name="Google Shape;2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0075" y="1626253"/>
            <a:ext cx="4795200" cy="36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6858000" y="6537044"/>
            <a:ext cx="17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Bastian Leibe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Corners detection</a:t>
            </a:r>
            <a:endParaRPr/>
          </a:p>
        </p:txBody>
      </p:sp>
      <p:sp>
        <p:nvSpPr>
          <p:cNvPr id="294" name="Google Shape;294;p38"/>
          <p:cNvSpPr txBox="1"/>
          <p:nvPr/>
        </p:nvSpPr>
        <p:spPr>
          <a:xfrm>
            <a:off x="606500" y="1128025"/>
            <a:ext cx="77511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95" name="Google Shape;295;p38"/>
          <p:cNvSpPr txBox="1"/>
          <p:nvPr/>
        </p:nvSpPr>
        <p:spPr>
          <a:xfrm>
            <a:off x="591200" y="1201800"/>
            <a:ext cx="6334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is the difference between a corner and an edge?</a:t>
            </a:r>
            <a:endParaRPr sz="2000"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5" y="1793100"/>
            <a:ext cx="6842575" cy="456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Corners detection</a:t>
            </a:r>
            <a:endParaRPr/>
          </a:p>
        </p:txBody>
      </p:sp>
      <p:sp>
        <p:nvSpPr>
          <p:cNvPr id="303" name="Google Shape;303;p39"/>
          <p:cNvSpPr txBox="1"/>
          <p:nvPr/>
        </p:nvSpPr>
        <p:spPr>
          <a:xfrm>
            <a:off x="606500" y="1128025"/>
            <a:ext cx="77511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04" name="Google Shape;304;p39"/>
          <p:cNvSpPr txBox="1"/>
          <p:nvPr/>
        </p:nvSpPr>
        <p:spPr>
          <a:xfrm>
            <a:off x="591200" y="1201800"/>
            <a:ext cx="6334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is the difference between a corner and an edge?</a:t>
            </a:r>
            <a:endParaRPr sz="2000"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5" y="1793100"/>
            <a:ext cx="6842575" cy="45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 rotWithShape="1">
          <a:blip r:embed="rId3">
            <a:alphaModFix/>
          </a:blip>
          <a:srcRect b="47502" l="71280" r="20802" t="42636"/>
          <a:stretch/>
        </p:blipFill>
        <p:spPr>
          <a:xfrm>
            <a:off x="6549575" y="1957775"/>
            <a:ext cx="1292700" cy="1073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2000"/>
              </a:srgbClr>
            </a:outerShdw>
          </a:effectLst>
        </p:spPr>
      </p:pic>
      <p:pic>
        <p:nvPicPr>
          <p:cNvPr id="307" name="Google Shape;307;p39"/>
          <p:cNvPicPr preferRelativeResize="0"/>
          <p:nvPr/>
        </p:nvPicPr>
        <p:blipFill rotWithShape="1">
          <a:blip r:embed="rId3">
            <a:alphaModFix/>
          </a:blip>
          <a:srcRect b="54360" l="66649" r="25434" t="35778"/>
          <a:stretch/>
        </p:blipFill>
        <p:spPr>
          <a:xfrm>
            <a:off x="6549575" y="3178675"/>
            <a:ext cx="1292700" cy="1073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400050" y="304799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Finding Corners</a:t>
            </a:r>
            <a:endParaRPr/>
          </a:p>
        </p:txBody>
      </p:sp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400050" y="1219200"/>
            <a:ext cx="39873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GB" sz="2300"/>
              <a:t>Key property: </a:t>
            </a:r>
            <a:endParaRPr sz="2300"/>
          </a:p>
          <a:p>
            <a:pPr indent="-246062" lvl="1" marL="557212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GB" sz="1900"/>
              <a:t>In the region around a corner, image gradient has two or more dominant directions</a:t>
            </a:r>
            <a:endParaRPr sz="1900"/>
          </a:p>
          <a:p>
            <a:pPr indent="-288925" lvl="0" marL="257175" rtl="0" algn="l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900"/>
              <a:buChar char="●"/>
            </a:pPr>
            <a:r>
              <a:rPr lang="en-GB" sz="2300"/>
              <a:t>Corners are </a:t>
            </a:r>
            <a:r>
              <a:rPr i="1" lang="en-GB" sz="2300"/>
              <a:t>repeatable</a:t>
            </a:r>
            <a:r>
              <a:rPr lang="en-GB" sz="2300"/>
              <a:t> and </a:t>
            </a:r>
            <a:r>
              <a:rPr i="1" lang="en-GB" sz="2300"/>
              <a:t>distinctive</a:t>
            </a:r>
            <a:endParaRPr i="1" sz="2300"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375" y="1086875"/>
            <a:ext cx="4431150" cy="43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5131625" y="57453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https://docs.opencv.org/3.4/dc/d0d/tutorial_py_features_harris.html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400050" y="152400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Corners as Distinctive Interest Points</a:t>
            </a:r>
            <a:endParaRPr/>
          </a:p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400050" y="1143001"/>
            <a:ext cx="61722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44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GB" sz="2600"/>
              <a:t>Design criteria</a:t>
            </a:r>
            <a:endParaRPr sz="1600"/>
          </a:p>
          <a:p>
            <a:pPr indent="-201612" lvl="1" marL="55721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GB" sz="2200"/>
              <a:t>We should easily recognize the point by looking through a small window (</a:t>
            </a:r>
            <a:r>
              <a:rPr i="1" lang="en-GB" sz="2200"/>
              <a:t>locality</a:t>
            </a:r>
            <a:r>
              <a:rPr lang="en-GB" sz="2200"/>
              <a:t>)</a:t>
            </a:r>
            <a:endParaRPr sz="1200"/>
          </a:p>
          <a:p>
            <a:pPr indent="-201612" lvl="1" marL="55721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GB" sz="2200"/>
              <a:t>Shifting the window in </a:t>
            </a:r>
            <a:r>
              <a:rPr i="1" lang="en-GB" sz="2200"/>
              <a:t>any</a:t>
            </a:r>
            <a:r>
              <a:rPr lang="en-GB" sz="2200"/>
              <a:t> </a:t>
            </a:r>
            <a:r>
              <a:rPr i="1" lang="en-GB" sz="2200"/>
              <a:t>direction</a:t>
            </a:r>
            <a:r>
              <a:rPr lang="en-GB" sz="2200"/>
              <a:t> should give </a:t>
            </a:r>
            <a:r>
              <a:rPr i="1" lang="en-GB" sz="2200"/>
              <a:t>a large change</a:t>
            </a:r>
            <a:r>
              <a:rPr lang="en-GB" sz="2200"/>
              <a:t> in intensity (</a:t>
            </a:r>
            <a:r>
              <a:rPr i="1" lang="en-GB" sz="2200"/>
              <a:t>good localization</a:t>
            </a:r>
            <a:r>
              <a:rPr lang="en-GB" sz="2200"/>
              <a:t>)</a:t>
            </a:r>
            <a:endParaRPr sz="2200"/>
          </a:p>
          <a:p>
            <a:pPr indent="-79375" lvl="0" marL="257175" rtl="0" algn="l">
              <a:spcBef>
                <a:spcPts val="56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600"/>
          </a:p>
        </p:txBody>
      </p:sp>
      <p:grpSp>
        <p:nvGrpSpPr>
          <p:cNvPr id="322" name="Google Shape;322;p41"/>
          <p:cNvGrpSpPr/>
          <p:nvPr/>
        </p:nvGrpSpPr>
        <p:grpSpPr>
          <a:xfrm>
            <a:off x="3100450" y="3200150"/>
            <a:ext cx="2500312" cy="3270250"/>
            <a:chOff x="1930" y="1824"/>
            <a:chExt cx="2100" cy="2060"/>
          </a:xfrm>
        </p:grpSpPr>
        <p:pic>
          <p:nvPicPr>
            <p:cNvPr descr="corner" id="323" name="Google Shape;323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60" y="1824"/>
              <a:ext cx="1440" cy="144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24" name="Google Shape;324;p41"/>
            <p:cNvSpPr txBox="1"/>
            <p:nvPr/>
          </p:nvSpPr>
          <p:spPr>
            <a:xfrm>
              <a:off x="1930" y="3284"/>
              <a:ext cx="21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900">
                  <a:solidFill>
                    <a:srgbClr val="00339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“edge”</a:t>
              </a:r>
              <a: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</a:t>
              </a:r>
              <a:b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no change along the edge direction</a:t>
              </a:r>
              <a:endParaRPr b="1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2496" y="2496"/>
              <a:ext cx="300" cy="300"/>
            </a:xfrm>
            <a:prstGeom prst="rect">
              <a:avLst/>
            </a:prstGeom>
            <a:solidFill>
              <a:srgbClr val="FFCC99">
                <a:alpha val="39610"/>
              </a:srgbClr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6" name="Google Shape;326;p41"/>
            <p:cNvCxnSpPr/>
            <p:nvPr/>
          </p:nvCxnSpPr>
          <p:spPr>
            <a:xfrm rot="10800000">
              <a:off x="2352" y="2580"/>
              <a:ext cx="0" cy="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327" name="Google Shape;327;p41"/>
          <p:cNvGrpSpPr/>
          <p:nvPr/>
        </p:nvGrpSpPr>
        <p:grpSpPr>
          <a:xfrm>
            <a:off x="5660975" y="3200150"/>
            <a:ext cx="2671763" cy="3270250"/>
            <a:chOff x="3792" y="1824"/>
            <a:chExt cx="2244" cy="2060"/>
          </a:xfrm>
        </p:grpSpPr>
        <p:pic>
          <p:nvPicPr>
            <p:cNvPr descr="corner" id="328" name="Google Shape;32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2" y="1824"/>
              <a:ext cx="1440" cy="144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29" name="Google Shape;329;p41"/>
            <p:cNvSpPr txBox="1"/>
            <p:nvPr/>
          </p:nvSpPr>
          <p:spPr>
            <a:xfrm>
              <a:off x="3936" y="3284"/>
              <a:ext cx="21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900">
                  <a:solidFill>
                    <a:srgbClr val="00339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“corner”</a:t>
              </a:r>
              <a: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</a:t>
              </a:r>
              <a:b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significant change in all directions</a:t>
              </a:r>
              <a:endParaRPr b="1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4224" y="2016"/>
              <a:ext cx="300" cy="300"/>
            </a:xfrm>
            <a:prstGeom prst="rect">
              <a:avLst/>
            </a:prstGeom>
            <a:solidFill>
              <a:srgbClr val="FFCC99">
                <a:alpha val="39610"/>
              </a:srgbClr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41"/>
          <p:cNvGrpSpPr/>
          <p:nvPr/>
        </p:nvGrpSpPr>
        <p:grpSpPr>
          <a:xfrm>
            <a:off x="628650" y="3241675"/>
            <a:ext cx="2143125" cy="3270250"/>
            <a:chOff x="480" y="1824"/>
            <a:chExt cx="1800" cy="2060"/>
          </a:xfrm>
        </p:grpSpPr>
        <p:pic>
          <p:nvPicPr>
            <p:cNvPr descr="corner" id="332" name="Google Shape;33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" y="1824"/>
              <a:ext cx="1440" cy="144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33" name="Google Shape;333;p41"/>
            <p:cNvSpPr txBox="1"/>
            <p:nvPr/>
          </p:nvSpPr>
          <p:spPr>
            <a:xfrm>
              <a:off x="480" y="3284"/>
              <a:ext cx="18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900">
                  <a:solidFill>
                    <a:srgbClr val="00339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“flat”</a:t>
              </a:r>
              <a: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region:</a:t>
              </a:r>
              <a:b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b="1" lang="en-GB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no change in all directions</a:t>
              </a:r>
              <a:endParaRPr b="1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1344" y="2496"/>
              <a:ext cx="300" cy="300"/>
            </a:xfrm>
            <a:prstGeom prst="rect">
              <a:avLst/>
            </a:prstGeom>
            <a:solidFill>
              <a:srgbClr val="FFCC99">
                <a:alpha val="39610"/>
              </a:srgbClr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1"/>
          <p:cNvSpPr txBox="1"/>
          <p:nvPr/>
        </p:nvSpPr>
        <p:spPr>
          <a:xfrm>
            <a:off x="7237234" y="2518147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Alyosha Efros</a:t>
            </a:r>
            <a:endParaRPr b="0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